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81" r:id="rId3"/>
    <p:sldId id="267" r:id="rId4"/>
    <p:sldId id="259" r:id="rId5"/>
    <p:sldId id="268" r:id="rId6"/>
    <p:sldId id="269" r:id="rId7"/>
    <p:sldId id="270" r:id="rId8"/>
    <p:sldId id="271" r:id="rId9"/>
    <p:sldId id="272" r:id="rId10"/>
    <p:sldId id="274" r:id="rId11"/>
    <p:sldId id="276" r:id="rId12"/>
    <p:sldId id="277" r:id="rId13"/>
    <p:sldId id="278" r:id="rId14"/>
    <p:sldId id="279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5" r:id="rId38"/>
    <p:sldId id="303" r:id="rId39"/>
    <p:sldId id="304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stbenches" id="{2163CF7B-FEDC-434C-9963-415BBFD15332}">
          <p14:sldIdLst>
            <p14:sldId id="256"/>
            <p14:sldId id="281"/>
          </p14:sldIdLst>
        </p14:section>
        <p14:section name="1) DC" id="{441E82C9-FB2F-4EB2-90AA-9A04BFE0023F}">
          <p14:sldIdLst>
            <p14:sldId id="267"/>
            <p14:sldId id="259"/>
            <p14:sldId id="268"/>
            <p14:sldId id="269"/>
            <p14:sldId id="270"/>
          </p14:sldIdLst>
        </p14:section>
        <p14:section name="2) Monte" id="{E24B0A14-A236-49A3-8CD7-1499017923BD}">
          <p14:sldIdLst>
            <p14:sldId id="271"/>
            <p14:sldId id="272"/>
            <p14:sldId id="274"/>
            <p14:sldId id="276"/>
            <p14:sldId id="277"/>
            <p14:sldId id="278"/>
            <p14:sldId id="279"/>
            <p14:sldId id="280"/>
          </p14:sldIdLst>
        </p14:section>
        <p14:section name="3) AC" id="{68F087BA-9E80-47CC-8F01-2B09D209C649}">
          <p14:sldIdLst>
            <p14:sldId id="282"/>
          </p14:sldIdLst>
        </p14:section>
        <p14:section name="3) A. RC Compensation" id="{C0695AD2-7F7A-469E-A1F2-7CFCA3715C14}">
          <p14:sldIdLst>
            <p14:sldId id="283"/>
            <p14:sldId id="284"/>
            <p14:sldId id="285"/>
            <p14:sldId id="286"/>
            <p14:sldId id="287"/>
            <p14:sldId id="288"/>
          </p14:sldIdLst>
        </p14:section>
        <p14:section name="3) B. Miller Compensation" id="{40A82147-780D-4B72-B8B3-4CFC882FC4A6}">
          <p14:sldIdLst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4) Noise" id="{82375CE6-C462-4944-8923-6BCB1BEEE36A}">
          <p14:sldIdLst>
            <p14:sldId id="295"/>
            <p14:sldId id="296"/>
            <p14:sldId id="297"/>
          </p14:sldIdLst>
        </p14:section>
        <p14:section name="4) A. RC Compensation" id="{13443799-7D31-4A67-B28D-48683F58EC7D}">
          <p14:sldIdLst>
            <p14:sldId id="298"/>
            <p14:sldId id="299"/>
          </p14:sldIdLst>
        </p14:section>
        <p14:section name="4) B. Miller Compensation" id="{CFD15AB1-6033-4FB9-B857-5E21355D3D1A}">
          <p14:sldIdLst>
            <p14:sldId id="300"/>
            <p14:sldId id="301"/>
          </p14:sldIdLst>
        </p14:section>
        <p14:section name="5) Sweep (Tran, AC, STB)" id="{EC84A8B1-B890-471E-A85A-07933FB17938}">
          <p14:sldIdLst>
            <p14:sldId id="302"/>
            <p14:sldId id="305"/>
            <p14:sldId id="303"/>
            <p14:sldId id="304"/>
          </p14:sldIdLst>
        </p14:section>
        <p14:section name="5) A. RC Compensation" id="{FE654FC7-E433-4D57-8AF5-07A4AA2D2635}">
          <p14:sldIdLst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</p14:sldIdLst>
        </p14:section>
        <p14:section name="5) B. Miller Compensation" id="{F37230A4-6F7E-4E7B-BB76-00268C7B9988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Summary" id="{4CDCA5FD-C95E-47A9-A79A-CB29739C4B96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-1677" y="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2048C1-7CE3-42FA-B4FC-8D898F47B40C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FAD7A-574B-42E6-9207-BE5D5FE56E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11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FAD7A-574B-42E6-9207-BE5D5FE56E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45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FAD7A-574B-42E6-9207-BE5D5FE56E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45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E11E-D3F9-569C-F4CA-B848391AC5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8AC0B-4AE8-BFED-DF55-C1FD5C666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CF162-4370-3B93-6800-5667F1B1A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BB627-973F-30B6-9C75-6E3BCEA2B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68C9-F4AA-A32A-1E6C-0A128CCF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9298-8047-E660-74D7-41249977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4FD082-5280-DBE6-84AE-327D97826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0B5F-6C03-676B-93E7-50B3DC94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A2F3B-859C-7076-F976-80DE442F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AC1DC-8416-5AD0-DDAF-313BB4BF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2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CFF64-1AA7-B20A-1CB8-1AAC569ECD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B9103-C64F-DD12-44F3-36AA60D1A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C95B3-6FA5-767A-509E-4B0B6D70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0CC907-4356-6A7D-818C-D47B417C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52334-0FDD-2C23-FDD7-EB1DCFE7A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1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CAE97-09B9-9C7B-1C1C-543C60158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95B83-7AE5-5649-42F1-69E82A80A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5EF23-869B-3434-89B8-910118FBC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C3F56-D623-A954-D79E-6B88C9DD1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79B27-5326-92BB-22CC-33CFB7A9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3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7C754-55F0-BE45-7CC1-BC8A35B4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2D05A-E593-46AE-0005-467CBACFC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887AE-C5F5-ED52-AA87-CD07E81EB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869A8-9A47-DCE6-AA5B-CDD6E4CA3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CB058-6493-6201-D0C5-5599ED44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770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8431-8068-1A66-3A1C-AD77AC42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3429B-7389-43CE-0492-0F80F83D6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CA162-6606-93BA-27DF-84A91E1850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3A307-D912-A21B-96C4-33DAE9B9F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9AFB9D-9879-C05B-3D8D-645F0689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66E39D-E53F-36F0-C0F7-BC90983E3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75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20146-9AF0-B3B5-BBB0-4AE399A75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3D60C-0204-5F53-96F0-206F270FD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EEAC9-95A7-BCCA-090C-01486B7338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4224F-B2E0-68F0-3C40-F49DC845D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027DFC-A692-EDE1-5E76-3D4CD62120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454065-C912-5EB1-64E1-84141997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31235-7672-4ADF-168E-8C887E87A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FA066-4B65-B00C-109E-94189B521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58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CBAC8-B214-F5B2-4327-3AF64C4E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6D3E8-1986-CF0E-EFCC-9A132DC88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EDCEF-4C3E-CF14-7CD5-B9D79E74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1C09B3-6F8B-21EB-FFDF-72745C80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36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DA393B-3ABC-18A0-B805-C42E33BBA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8401DC-4457-64BB-9584-443602B14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E07D3-07AC-AF6E-A4C2-D02B9BB6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97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D0282-4385-C419-3E58-F6F19872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24FE-0782-C2EF-5020-38B21B362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D4131-8AF6-020E-9705-05C42363E4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9C05B-4812-930A-3ABD-7D3679C26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95C6A-E234-CE4B-716E-0D9EE3AA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FBD02F-2C39-B881-A2A7-F8DED893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47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7B7A-BCA3-1896-92E8-B75E6309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AF11D8-3E23-7BC9-C726-B5AE7F330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05DE34-4DEE-4EAD-C81A-66F6EC43D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E68F1-69F0-FCB0-8262-91A386EAA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D7BEDB-0305-3D80-BDC4-B2A2A50F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6E286-47C0-5D64-C0C5-7A8E070E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02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785FC2-47C0-5AE4-1CB7-46494778A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B965D-B278-6D48-8BDA-BB9258163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552D-33BB-5C28-868F-A9AC960D64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EAA4A-971F-4A3F-87AB-0D519F13986E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2D49C-F975-31DD-EC62-3C1C3EE72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C8F17-02C7-60F7-938A-CF3CE49E6F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1C259-CF4E-4792-BFE5-A3B21B320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8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63.png"/><Relationship Id="rId7" Type="http://schemas.openxmlformats.org/officeDocument/2006/relationships/image" Target="../media/image4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F028-C2CC-1180-5ABC-93F4B6B8BD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LDO Project Design</a:t>
            </a:r>
            <a:br>
              <a:rPr lang="en-US" dirty="0"/>
            </a:br>
            <a:r>
              <a:rPr lang="en-US" dirty="0"/>
              <a:t>Testbenches &amp; Results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5B63A0-F6FC-3326-6432-53990C79F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8166"/>
            <a:ext cx="9144000" cy="759634"/>
          </a:xfrm>
        </p:spPr>
        <p:txBody>
          <a:bodyPr/>
          <a:lstStyle/>
          <a:p>
            <a:r>
              <a:rPr lang="en-US" dirty="0"/>
              <a:t>Muhammad Aldacher</a:t>
            </a:r>
          </a:p>
        </p:txBody>
      </p:sp>
    </p:spTree>
    <p:extLst>
      <p:ext uri="{BB962C8B-B14F-4D97-AF65-F5344CB8AC3E}">
        <p14:creationId xmlns:p14="http://schemas.microsoft.com/office/powerpoint/2010/main" val="111901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Testbench Maestro 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29AC37-C8DA-AA9D-B8A1-F2F97FA63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3" y="1690285"/>
            <a:ext cx="9712650" cy="475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15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038B5-C726-3A54-A9B1-98457EA9C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Histogram (After Simulation)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5F30-797E-B70D-B269-35EFA1397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7739" y="1825625"/>
            <a:ext cx="10296521" cy="4351338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6A01BC-9C4C-C975-ADF0-83BDB3CE2003}"/>
              </a:ext>
            </a:extLst>
          </p:cNvPr>
          <p:cNvCxnSpPr>
            <a:cxnSpLocks/>
          </p:cNvCxnSpPr>
          <p:nvPr/>
        </p:nvCxnSpPr>
        <p:spPr>
          <a:xfrm>
            <a:off x="5400261" y="1987826"/>
            <a:ext cx="1669774" cy="1364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5E2983A-6E0A-0B35-3685-05E8673F237D}"/>
              </a:ext>
            </a:extLst>
          </p:cNvPr>
          <p:cNvCxnSpPr>
            <a:cxnSpLocks/>
          </p:cNvCxnSpPr>
          <p:nvPr/>
        </p:nvCxnSpPr>
        <p:spPr>
          <a:xfrm flipV="1">
            <a:off x="2736574" y="1987826"/>
            <a:ext cx="2517913" cy="22860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91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CA39-373A-D4F0-DFF9-B0E00ACA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		(with x=1)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F5001-18EE-0E33-0DA8-59CB47EAB3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471" y="1825625"/>
            <a:ext cx="6297058" cy="4351338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C44B9D-B3F0-1DCA-3D43-E1857C42A9F9}"/>
              </a:ext>
            </a:extLst>
          </p:cNvPr>
          <p:cNvSpPr/>
          <p:nvPr/>
        </p:nvSpPr>
        <p:spPr>
          <a:xfrm>
            <a:off x="8707247" y="5890591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C6E58-1BAF-477A-588A-8916DDBBFD3F}"/>
              </a:ext>
            </a:extLst>
          </p:cNvPr>
          <p:cNvSpPr txBox="1"/>
          <p:nvPr/>
        </p:nvSpPr>
        <p:spPr>
          <a:xfrm>
            <a:off x="8138700" y="5630049"/>
            <a:ext cx="546233" cy="253916"/>
          </a:xfrm>
          <a:prstGeom prst="rect">
            <a:avLst/>
          </a:prstGeom>
          <a:solidFill>
            <a:srgbClr val="FAFAC8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751893-92B3-023C-5D07-97212452B10D}"/>
              </a:ext>
            </a:extLst>
          </p:cNvPr>
          <p:cNvSpPr/>
          <p:nvPr/>
        </p:nvSpPr>
        <p:spPr>
          <a:xfrm>
            <a:off x="8169965" y="5883965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E97C3-1D9E-6A4E-A5E4-37875BC6BE3C}"/>
              </a:ext>
            </a:extLst>
          </p:cNvPr>
          <p:cNvSpPr txBox="1"/>
          <p:nvPr/>
        </p:nvSpPr>
        <p:spPr>
          <a:xfrm>
            <a:off x="8684933" y="5630049"/>
            <a:ext cx="546233" cy="253916"/>
          </a:xfrm>
          <a:prstGeom prst="rect">
            <a:avLst/>
          </a:prstGeom>
          <a:solidFill>
            <a:srgbClr val="FAFAC8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Sigma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23B5BF-1F0B-70E3-56CE-4039B8D55FA9}"/>
              </a:ext>
            </a:extLst>
          </p:cNvPr>
          <p:cNvSpPr/>
          <p:nvPr/>
        </p:nvSpPr>
        <p:spPr>
          <a:xfrm>
            <a:off x="8707247" y="6042991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9D1698-0F1D-198B-8640-32F0F82E043C}"/>
              </a:ext>
            </a:extLst>
          </p:cNvPr>
          <p:cNvSpPr/>
          <p:nvPr/>
        </p:nvSpPr>
        <p:spPr>
          <a:xfrm>
            <a:off x="8169965" y="6036365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8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CA39-373A-D4F0-DFF9-B0E00ACA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		(with x=2)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E6C5F9C-5323-A8D0-E61C-14B644F73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7471" y="1825625"/>
            <a:ext cx="6297058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CCECBE-0FFB-84AF-1F6F-FD0E097D4931}"/>
              </a:ext>
            </a:extLst>
          </p:cNvPr>
          <p:cNvSpPr/>
          <p:nvPr/>
        </p:nvSpPr>
        <p:spPr>
          <a:xfrm>
            <a:off x="8707247" y="5890591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E59289-9D48-3926-47E9-FF838023041B}"/>
              </a:ext>
            </a:extLst>
          </p:cNvPr>
          <p:cNvSpPr txBox="1"/>
          <p:nvPr/>
        </p:nvSpPr>
        <p:spPr>
          <a:xfrm>
            <a:off x="8138700" y="5630049"/>
            <a:ext cx="546233" cy="253916"/>
          </a:xfrm>
          <a:prstGeom prst="rect">
            <a:avLst/>
          </a:prstGeom>
          <a:solidFill>
            <a:srgbClr val="FAFAC8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4106DD-1875-E9DB-43F5-DFB7108E21C7}"/>
              </a:ext>
            </a:extLst>
          </p:cNvPr>
          <p:cNvSpPr/>
          <p:nvPr/>
        </p:nvSpPr>
        <p:spPr>
          <a:xfrm>
            <a:off x="8169965" y="5883965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A00EE9-15B2-53F7-E64F-C8CCF03BA31D}"/>
              </a:ext>
            </a:extLst>
          </p:cNvPr>
          <p:cNvSpPr txBox="1"/>
          <p:nvPr/>
        </p:nvSpPr>
        <p:spPr>
          <a:xfrm>
            <a:off x="8684933" y="5630049"/>
            <a:ext cx="546233" cy="253916"/>
          </a:xfrm>
          <a:prstGeom prst="rect">
            <a:avLst/>
          </a:prstGeom>
          <a:solidFill>
            <a:srgbClr val="FAFAC8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Sigma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9BEA1-2D2B-7C9A-F23C-0FD6FDBA04FE}"/>
              </a:ext>
            </a:extLst>
          </p:cNvPr>
          <p:cNvSpPr/>
          <p:nvPr/>
        </p:nvSpPr>
        <p:spPr>
          <a:xfrm>
            <a:off x="8707247" y="6042991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FA866B-F6B9-EAB0-AD85-A3EE6F621221}"/>
              </a:ext>
            </a:extLst>
          </p:cNvPr>
          <p:cNvSpPr/>
          <p:nvPr/>
        </p:nvSpPr>
        <p:spPr>
          <a:xfrm>
            <a:off x="8169965" y="6036365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2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CA39-373A-D4F0-DFF9-B0E00ACA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		(with x=4)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978631-EA66-A6EC-2A95-E9DE13A53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8270" y="1825625"/>
            <a:ext cx="6275459" cy="435133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1C90B40-D356-ACCA-198B-9CC5EF486CFB}"/>
              </a:ext>
            </a:extLst>
          </p:cNvPr>
          <p:cNvSpPr/>
          <p:nvPr/>
        </p:nvSpPr>
        <p:spPr>
          <a:xfrm>
            <a:off x="8707247" y="5890591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27CB1-2794-E1B5-7AC3-2B99AE785E52}"/>
              </a:ext>
            </a:extLst>
          </p:cNvPr>
          <p:cNvSpPr txBox="1"/>
          <p:nvPr/>
        </p:nvSpPr>
        <p:spPr>
          <a:xfrm>
            <a:off x="8138700" y="5630049"/>
            <a:ext cx="546233" cy="253916"/>
          </a:xfrm>
          <a:prstGeom prst="rect">
            <a:avLst/>
          </a:prstGeom>
          <a:solidFill>
            <a:srgbClr val="FAFAC8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Mean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530FFD-142A-FC74-F472-2281BC8919A0}"/>
              </a:ext>
            </a:extLst>
          </p:cNvPr>
          <p:cNvSpPr/>
          <p:nvPr/>
        </p:nvSpPr>
        <p:spPr>
          <a:xfrm>
            <a:off x="8169965" y="5883965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352EE6-8B9D-EA87-69CD-6A20C9820359}"/>
              </a:ext>
            </a:extLst>
          </p:cNvPr>
          <p:cNvSpPr txBox="1"/>
          <p:nvPr/>
        </p:nvSpPr>
        <p:spPr>
          <a:xfrm>
            <a:off x="8684933" y="5630049"/>
            <a:ext cx="546233" cy="253916"/>
          </a:xfrm>
          <a:prstGeom prst="rect">
            <a:avLst/>
          </a:prstGeom>
          <a:solidFill>
            <a:srgbClr val="FAFAC8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Sigma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78A2DB-9328-5617-46CF-019FAE176501}"/>
              </a:ext>
            </a:extLst>
          </p:cNvPr>
          <p:cNvSpPr/>
          <p:nvPr/>
        </p:nvSpPr>
        <p:spPr>
          <a:xfrm>
            <a:off x="8707247" y="6042991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82FC5C-CFC2-2846-D810-DB8E0B3BD9CB}"/>
              </a:ext>
            </a:extLst>
          </p:cNvPr>
          <p:cNvSpPr/>
          <p:nvPr/>
        </p:nvSpPr>
        <p:spPr>
          <a:xfrm>
            <a:off x="8169965" y="6036365"/>
            <a:ext cx="483705" cy="139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61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CA39-373A-D4F0-DFF9-B0E00ACA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		(with x=4)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360E5EA-59AB-60E6-856A-16B1565C3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34" y="1619739"/>
            <a:ext cx="5554316" cy="25861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677F5E-C3B8-1A25-4FCA-99C4F3E95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42" y="1619739"/>
            <a:ext cx="5554316" cy="2586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876F34-1A8B-BB36-2F9C-5B579E53A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33" y="4205851"/>
            <a:ext cx="5554316" cy="25861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B75721-D5E3-645A-9850-ED05B7822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141" y="4205851"/>
            <a:ext cx="5554317" cy="25861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4CA86D8-9BFB-09C5-1B43-83CC25F1ACF0}"/>
              </a:ext>
            </a:extLst>
          </p:cNvPr>
          <p:cNvSpPr txBox="1"/>
          <p:nvPr/>
        </p:nvSpPr>
        <p:spPr>
          <a:xfrm>
            <a:off x="2681167" y="1435073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Iload</a:t>
            </a:r>
            <a:r>
              <a:rPr lang="en-US" dirty="0">
                <a:solidFill>
                  <a:srgbClr val="0070C0"/>
                </a:solidFill>
              </a:rPr>
              <a:t> = 5mA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7C7E2C-AF24-7180-91AC-880BCE672212}"/>
              </a:ext>
            </a:extLst>
          </p:cNvPr>
          <p:cNvSpPr txBox="1"/>
          <p:nvPr/>
        </p:nvSpPr>
        <p:spPr>
          <a:xfrm>
            <a:off x="8523716" y="143507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</a:rPr>
              <a:t>Iload</a:t>
            </a:r>
            <a:r>
              <a:rPr lang="en-US" dirty="0">
                <a:solidFill>
                  <a:srgbClr val="0070C0"/>
                </a:solidFill>
              </a:rPr>
              <a:t> = 30mA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51E0D8-D080-05A5-3819-07827B88DADE}"/>
              </a:ext>
            </a:extLst>
          </p:cNvPr>
          <p:cNvSpPr txBox="1"/>
          <p:nvPr/>
        </p:nvSpPr>
        <p:spPr>
          <a:xfrm rot="16200000">
            <a:off x="-106426" y="2728129"/>
            <a:ext cx="69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VREG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29D1A7-CE92-B52A-A0B3-DE7186EE16CC}"/>
              </a:ext>
            </a:extLst>
          </p:cNvPr>
          <p:cNvSpPr txBox="1"/>
          <p:nvPr/>
        </p:nvSpPr>
        <p:spPr>
          <a:xfrm rot="16200000">
            <a:off x="-31629" y="531424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VFB</a:t>
            </a:r>
          </a:p>
        </p:txBody>
      </p:sp>
    </p:spTree>
    <p:extLst>
      <p:ext uri="{BB962C8B-B14F-4D97-AF65-F5344CB8AC3E}">
        <p14:creationId xmlns:p14="http://schemas.microsoft.com/office/powerpoint/2010/main" val="325780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F3FA-6D8E-3FC0-C3E0-405DD9CC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3) AC Analysis</a:t>
            </a:r>
          </a:p>
        </p:txBody>
      </p:sp>
    </p:spTree>
    <p:extLst>
      <p:ext uri="{BB962C8B-B14F-4D97-AF65-F5344CB8AC3E}">
        <p14:creationId xmlns:p14="http://schemas.microsoft.com/office/powerpoint/2010/main" val="4192374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3) A. RC Compensation:</a:t>
            </a:r>
            <a:br>
              <a:rPr lang="en-US" dirty="0"/>
            </a:br>
            <a:r>
              <a:rPr lang="en-US" dirty="0"/>
              <a:t>Testbench Schematics	</a:t>
            </a: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237477B-CD85-C30C-6231-857AF0492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68" y="1690687"/>
            <a:ext cx="9154610" cy="47722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3A352C-F2C8-81B2-D9FF-E0E2ED308477}"/>
              </a:ext>
            </a:extLst>
          </p:cNvPr>
          <p:cNvSpPr/>
          <p:nvPr/>
        </p:nvSpPr>
        <p:spPr>
          <a:xfrm>
            <a:off x="6493329" y="1730829"/>
            <a:ext cx="941614" cy="1230085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98775-E1D6-7CA9-7A0E-2FE6D890AC57}"/>
              </a:ext>
            </a:extLst>
          </p:cNvPr>
          <p:cNvSpPr txBox="1"/>
          <p:nvPr/>
        </p:nvSpPr>
        <p:spPr>
          <a:xfrm>
            <a:off x="7577417" y="1907439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RC compensation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17855D-5B56-582F-022F-650B9A711BC4}"/>
              </a:ext>
            </a:extLst>
          </p:cNvPr>
          <p:cNvSpPr/>
          <p:nvPr/>
        </p:nvSpPr>
        <p:spPr>
          <a:xfrm>
            <a:off x="9349408" y="3922643"/>
            <a:ext cx="1286172" cy="11529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98D51-69B5-E547-85FC-97527E53F129}"/>
              </a:ext>
            </a:extLst>
          </p:cNvPr>
          <p:cNvSpPr txBox="1"/>
          <p:nvPr/>
        </p:nvSpPr>
        <p:spPr>
          <a:xfrm>
            <a:off x="10071429" y="354999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311848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3) A. RC Compensation:</a:t>
            </a:r>
            <a:br>
              <a:rPr lang="en-US" dirty="0"/>
            </a:br>
            <a:r>
              <a:rPr lang="en-US" dirty="0"/>
              <a:t>Testbench Schematics	</a:t>
            </a:r>
          </a:p>
        </p:txBody>
      </p:sp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237477B-CD85-C30C-6231-857AF0492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68" y="1690687"/>
            <a:ext cx="9154610" cy="47722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3A352C-F2C8-81B2-D9FF-E0E2ED308477}"/>
              </a:ext>
            </a:extLst>
          </p:cNvPr>
          <p:cNvSpPr/>
          <p:nvPr/>
        </p:nvSpPr>
        <p:spPr>
          <a:xfrm>
            <a:off x="6493329" y="1730829"/>
            <a:ext cx="941614" cy="1230085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98775-E1D6-7CA9-7A0E-2FE6D890AC57}"/>
              </a:ext>
            </a:extLst>
          </p:cNvPr>
          <p:cNvSpPr txBox="1"/>
          <p:nvPr/>
        </p:nvSpPr>
        <p:spPr>
          <a:xfrm>
            <a:off x="7577417" y="1907439"/>
            <a:ext cx="181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RC compensation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17855D-5B56-582F-022F-650B9A711BC4}"/>
              </a:ext>
            </a:extLst>
          </p:cNvPr>
          <p:cNvSpPr/>
          <p:nvPr/>
        </p:nvSpPr>
        <p:spPr>
          <a:xfrm>
            <a:off x="9349408" y="3922643"/>
            <a:ext cx="1286172" cy="11529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798D51-69B5-E547-85FC-97527E53F129}"/>
              </a:ext>
            </a:extLst>
          </p:cNvPr>
          <p:cNvSpPr txBox="1"/>
          <p:nvPr/>
        </p:nvSpPr>
        <p:spPr>
          <a:xfrm>
            <a:off x="10071429" y="354999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load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213E52-1559-AB09-F141-104E4AE7F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19" y="3632288"/>
            <a:ext cx="2089829" cy="3070049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93F851-2CD8-33DA-84B5-0BBFAC4DDC48}"/>
              </a:ext>
            </a:extLst>
          </p:cNvPr>
          <p:cNvCxnSpPr/>
          <p:nvPr/>
        </p:nvCxnSpPr>
        <p:spPr>
          <a:xfrm>
            <a:off x="1790963" y="3026979"/>
            <a:ext cx="857644" cy="12801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4453B850-1FE3-8389-429E-F0615E1AB4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49" y="4499113"/>
            <a:ext cx="2896547" cy="2255133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5766BFE-8881-CACE-26D7-DDCB7AC51517}"/>
              </a:ext>
            </a:extLst>
          </p:cNvPr>
          <p:cNvCxnSpPr>
            <a:cxnSpLocks/>
          </p:cNvCxnSpPr>
          <p:nvPr/>
        </p:nvCxnSpPr>
        <p:spPr>
          <a:xfrm>
            <a:off x="7148595" y="4076827"/>
            <a:ext cx="355791" cy="42228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7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3) A. RC Compensation:</a:t>
            </a:r>
            <a:br>
              <a:rPr lang="en-US" dirty="0"/>
            </a:br>
            <a:r>
              <a:rPr lang="en-US" dirty="0"/>
              <a:t>Testbench Maestro View	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2E4224-FEF6-6A25-F7D9-1F286C237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6" y="2231516"/>
            <a:ext cx="11365887" cy="35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638A3E-0043-BBB5-9F56-FCBA0D2C011E}"/>
              </a:ext>
            </a:extLst>
          </p:cNvPr>
          <p:cNvCxnSpPr/>
          <p:nvPr/>
        </p:nvCxnSpPr>
        <p:spPr>
          <a:xfrm>
            <a:off x="6772398" y="2736055"/>
            <a:ext cx="0" cy="542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711C32C-B6CB-EA1E-FE74-D4BE712FBFB3}"/>
              </a:ext>
            </a:extLst>
          </p:cNvPr>
          <p:cNvCxnSpPr/>
          <p:nvPr/>
        </p:nvCxnSpPr>
        <p:spPr>
          <a:xfrm>
            <a:off x="6851660" y="2736055"/>
            <a:ext cx="0" cy="5421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4424421-76F6-2766-497B-4630656D9F2E}"/>
              </a:ext>
            </a:extLst>
          </p:cNvPr>
          <p:cNvCxnSpPr/>
          <p:nvPr/>
        </p:nvCxnSpPr>
        <p:spPr>
          <a:xfrm>
            <a:off x="7059721" y="2563722"/>
            <a:ext cx="0" cy="1723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46A8668-DF98-E2DC-C4EE-780ABEA231E7}"/>
              </a:ext>
            </a:extLst>
          </p:cNvPr>
          <p:cNvCxnSpPr/>
          <p:nvPr/>
        </p:nvCxnSpPr>
        <p:spPr>
          <a:xfrm>
            <a:off x="7059721" y="3278228"/>
            <a:ext cx="0" cy="2207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A61B13-FF03-9DF7-C90F-90CECB49658E}"/>
              </a:ext>
            </a:extLst>
          </p:cNvPr>
          <p:cNvCxnSpPr/>
          <p:nvPr/>
        </p:nvCxnSpPr>
        <p:spPr>
          <a:xfrm flipH="1">
            <a:off x="6851660" y="3278228"/>
            <a:ext cx="208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1036A47-DD63-9A4A-2C33-731FE2033EEF}"/>
              </a:ext>
            </a:extLst>
          </p:cNvPr>
          <p:cNvCxnSpPr/>
          <p:nvPr/>
        </p:nvCxnSpPr>
        <p:spPr>
          <a:xfrm flipH="1">
            <a:off x="6851660" y="2736055"/>
            <a:ext cx="2080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93332A0-6BA3-0EB5-A9C6-D17B390C7C7F}"/>
              </a:ext>
            </a:extLst>
          </p:cNvPr>
          <p:cNvCxnSpPr>
            <a:cxnSpLocks/>
          </p:cNvCxnSpPr>
          <p:nvPr/>
        </p:nvCxnSpPr>
        <p:spPr>
          <a:xfrm flipH="1">
            <a:off x="5120277" y="3014887"/>
            <a:ext cx="149359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188138FC-544B-D17D-C54F-1E5A8345536E}"/>
              </a:ext>
            </a:extLst>
          </p:cNvPr>
          <p:cNvSpPr/>
          <p:nvPr/>
        </p:nvSpPr>
        <p:spPr>
          <a:xfrm>
            <a:off x="6613875" y="2956797"/>
            <a:ext cx="148615" cy="13167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E1F9DE-6362-B363-471C-3B0D52604066}"/>
              </a:ext>
            </a:extLst>
          </p:cNvPr>
          <p:cNvGrpSpPr/>
          <p:nvPr/>
        </p:nvGrpSpPr>
        <p:grpSpPr>
          <a:xfrm flipH="1">
            <a:off x="6851661" y="2682806"/>
            <a:ext cx="104029" cy="121989"/>
            <a:chOff x="6715124" y="1749425"/>
            <a:chExt cx="114300" cy="247650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7169F9B-16C8-4455-FED9-C551E718D22F}"/>
                </a:ext>
              </a:extLst>
            </p:cNvPr>
            <p:cNvCxnSpPr/>
            <p:nvPr/>
          </p:nvCxnSpPr>
          <p:spPr>
            <a:xfrm flipH="1">
              <a:off x="6715124" y="1844675"/>
              <a:ext cx="114300" cy="152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A9725EF-5C01-A1E9-663B-5AB51EDF2137}"/>
                </a:ext>
              </a:extLst>
            </p:cNvPr>
            <p:cNvCxnSpPr/>
            <p:nvPr/>
          </p:nvCxnSpPr>
          <p:spPr>
            <a:xfrm flipH="1" flipV="1">
              <a:off x="6727825" y="1749425"/>
              <a:ext cx="95249" cy="9525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9F51A91C-4AA0-39FE-D7B7-04D15A3E1415}"/>
              </a:ext>
            </a:extLst>
          </p:cNvPr>
          <p:cNvGrpSpPr/>
          <p:nvPr/>
        </p:nvGrpSpPr>
        <p:grpSpPr>
          <a:xfrm>
            <a:off x="6955690" y="3498969"/>
            <a:ext cx="211215" cy="785823"/>
            <a:chOff x="7856818" y="1987071"/>
            <a:chExt cx="317658" cy="1042796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791A278-3181-E470-B1DA-E6A38B31F2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5561" y="1987071"/>
              <a:ext cx="1670" cy="29690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3AD9E4E-239A-9F8A-B4A5-C219D5ED7AAC}"/>
                </a:ext>
              </a:extLst>
            </p:cNvPr>
            <p:cNvCxnSpPr>
              <a:cxnSpLocks/>
            </p:cNvCxnSpPr>
            <p:nvPr/>
          </p:nvCxnSpPr>
          <p:spPr>
            <a:xfrm>
              <a:off x="7860443" y="2264796"/>
              <a:ext cx="158743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5BD20FB3-E244-06BE-6CE4-56768E4D6824}"/>
                </a:ext>
              </a:extLst>
            </p:cNvPr>
            <p:cNvCxnSpPr>
              <a:cxnSpLocks/>
            </p:cNvCxnSpPr>
            <p:nvPr/>
          </p:nvCxnSpPr>
          <p:spPr>
            <a:xfrm>
              <a:off x="7856818" y="2264796"/>
              <a:ext cx="311143" cy="17158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4BA2B4B-59CA-BDB3-FB85-564409AC3D49}"/>
                </a:ext>
              </a:extLst>
            </p:cNvPr>
            <p:cNvCxnSpPr>
              <a:cxnSpLocks/>
            </p:cNvCxnSpPr>
            <p:nvPr/>
          </p:nvCxnSpPr>
          <p:spPr>
            <a:xfrm>
              <a:off x="7860162" y="2436377"/>
              <a:ext cx="307799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4F440C4-72AC-AAFB-20CA-153D1C697C3C}"/>
                </a:ext>
              </a:extLst>
            </p:cNvPr>
            <p:cNvCxnSpPr>
              <a:cxnSpLocks/>
            </p:cNvCxnSpPr>
            <p:nvPr/>
          </p:nvCxnSpPr>
          <p:spPr>
            <a:xfrm>
              <a:off x="7863333" y="2434891"/>
              <a:ext cx="311143" cy="17158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B713D0E-5BE7-75E8-91D9-C6430E816FDD}"/>
                </a:ext>
              </a:extLst>
            </p:cNvPr>
            <p:cNvCxnSpPr>
              <a:cxnSpLocks/>
            </p:cNvCxnSpPr>
            <p:nvPr/>
          </p:nvCxnSpPr>
          <p:spPr>
            <a:xfrm>
              <a:off x="7863333" y="2606472"/>
              <a:ext cx="307799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D2F2E84-D7F4-0ABC-9197-6C5F72F1A8D3}"/>
                </a:ext>
              </a:extLst>
            </p:cNvPr>
            <p:cNvCxnSpPr>
              <a:cxnSpLocks/>
            </p:cNvCxnSpPr>
            <p:nvPr/>
          </p:nvCxnSpPr>
          <p:spPr>
            <a:xfrm>
              <a:off x="7861660" y="2604985"/>
              <a:ext cx="311143" cy="17158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B05714E-2EAA-2A21-71CA-A5A58545A84E}"/>
                </a:ext>
              </a:extLst>
            </p:cNvPr>
            <p:cNvCxnSpPr>
              <a:cxnSpLocks/>
            </p:cNvCxnSpPr>
            <p:nvPr/>
          </p:nvCxnSpPr>
          <p:spPr>
            <a:xfrm>
              <a:off x="8009218" y="2776566"/>
              <a:ext cx="158743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A5A7530-D680-7A7D-8024-6B0FF8C59FBC}"/>
                </a:ext>
              </a:extLst>
            </p:cNvPr>
            <p:cNvCxnSpPr>
              <a:cxnSpLocks/>
            </p:cNvCxnSpPr>
            <p:nvPr/>
          </p:nvCxnSpPr>
          <p:spPr>
            <a:xfrm>
              <a:off x="8009217" y="2756837"/>
              <a:ext cx="9687" cy="27303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62EE646-A018-D198-48F5-B4A65E82F005}"/>
              </a:ext>
            </a:extLst>
          </p:cNvPr>
          <p:cNvGrpSpPr/>
          <p:nvPr/>
        </p:nvGrpSpPr>
        <p:grpSpPr>
          <a:xfrm>
            <a:off x="6954722" y="4258907"/>
            <a:ext cx="211215" cy="785823"/>
            <a:chOff x="7856818" y="1987071"/>
            <a:chExt cx="317658" cy="104279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0091AF6-6B6F-9AB8-05F2-4102E7D763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5561" y="1987071"/>
              <a:ext cx="1670" cy="29690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54C5F5D-6609-C55E-D611-C6A139E3D7FA}"/>
                </a:ext>
              </a:extLst>
            </p:cNvPr>
            <p:cNvCxnSpPr>
              <a:cxnSpLocks/>
            </p:cNvCxnSpPr>
            <p:nvPr/>
          </p:nvCxnSpPr>
          <p:spPr>
            <a:xfrm>
              <a:off x="7860443" y="2264796"/>
              <a:ext cx="158743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09C93B1-9D65-7D52-773A-7DA6EE906150}"/>
                </a:ext>
              </a:extLst>
            </p:cNvPr>
            <p:cNvCxnSpPr>
              <a:cxnSpLocks/>
            </p:cNvCxnSpPr>
            <p:nvPr/>
          </p:nvCxnSpPr>
          <p:spPr>
            <a:xfrm>
              <a:off x="7856818" y="2264796"/>
              <a:ext cx="311143" cy="17158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EDC495-0592-41FB-2278-E4577700845F}"/>
                </a:ext>
              </a:extLst>
            </p:cNvPr>
            <p:cNvCxnSpPr>
              <a:cxnSpLocks/>
            </p:cNvCxnSpPr>
            <p:nvPr/>
          </p:nvCxnSpPr>
          <p:spPr>
            <a:xfrm>
              <a:off x="7860162" y="2436377"/>
              <a:ext cx="307799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73BFC5C-7B6C-641E-7652-99A69990EB72}"/>
                </a:ext>
              </a:extLst>
            </p:cNvPr>
            <p:cNvCxnSpPr>
              <a:cxnSpLocks/>
            </p:cNvCxnSpPr>
            <p:nvPr/>
          </p:nvCxnSpPr>
          <p:spPr>
            <a:xfrm>
              <a:off x="7863333" y="2434891"/>
              <a:ext cx="311143" cy="17158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4A92928-AFC9-FCA6-468D-51141C2BFDE6}"/>
                </a:ext>
              </a:extLst>
            </p:cNvPr>
            <p:cNvCxnSpPr>
              <a:cxnSpLocks/>
            </p:cNvCxnSpPr>
            <p:nvPr/>
          </p:nvCxnSpPr>
          <p:spPr>
            <a:xfrm>
              <a:off x="7863333" y="2606472"/>
              <a:ext cx="307799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6F2E9A-BAEC-28DB-E32E-B9F960D417A5}"/>
                </a:ext>
              </a:extLst>
            </p:cNvPr>
            <p:cNvCxnSpPr>
              <a:cxnSpLocks/>
            </p:cNvCxnSpPr>
            <p:nvPr/>
          </p:nvCxnSpPr>
          <p:spPr>
            <a:xfrm>
              <a:off x="7861660" y="2604985"/>
              <a:ext cx="311143" cy="17158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4BEE659-E868-8858-98AA-DCBBCA772340}"/>
                </a:ext>
              </a:extLst>
            </p:cNvPr>
            <p:cNvCxnSpPr>
              <a:cxnSpLocks/>
            </p:cNvCxnSpPr>
            <p:nvPr/>
          </p:nvCxnSpPr>
          <p:spPr>
            <a:xfrm>
              <a:off x="8009218" y="2776566"/>
              <a:ext cx="158743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EE7E139-4B3C-3115-0DE3-5574B24C51E5}"/>
                </a:ext>
              </a:extLst>
            </p:cNvPr>
            <p:cNvCxnSpPr>
              <a:cxnSpLocks/>
            </p:cNvCxnSpPr>
            <p:nvPr/>
          </p:nvCxnSpPr>
          <p:spPr>
            <a:xfrm>
              <a:off x="8009217" y="2756837"/>
              <a:ext cx="9687" cy="27303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898941D-D6E2-63F5-D5B8-97BFB30E728B}"/>
              </a:ext>
            </a:extLst>
          </p:cNvPr>
          <p:cNvCxnSpPr>
            <a:cxnSpLocks/>
          </p:cNvCxnSpPr>
          <p:nvPr/>
        </p:nvCxnSpPr>
        <p:spPr>
          <a:xfrm flipH="1" flipV="1">
            <a:off x="5867076" y="4281205"/>
            <a:ext cx="1194164" cy="11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itle 1">
            <a:extLst>
              <a:ext uri="{FF2B5EF4-FFF2-40B4-BE49-F238E27FC236}">
                <a16:creationId xmlns:a16="http://schemas.microsoft.com/office/drawing/2014/main" id="{A1BF1092-0446-E248-4B5A-ED13E3F27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LDO Design with chosen values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A5FE17E-6476-D970-0418-5EBC8EF4124F}"/>
              </a:ext>
            </a:extLst>
          </p:cNvPr>
          <p:cNvCxnSpPr>
            <a:cxnSpLocks/>
          </p:cNvCxnSpPr>
          <p:nvPr/>
        </p:nvCxnSpPr>
        <p:spPr>
          <a:xfrm>
            <a:off x="5136044" y="3002727"/>
            <a:ext cx="0" cy="539315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AE55D8D-3347-9DC4-F28A-2439E962CA32}"/>
              </a:ext>
            </a:extLst>
          </p:cNvPr>
          <p:cNvGrpSpPr/>
          <p:nvPr/>
        </p:nvGrpSpPr>
        <p:grpSpPr>
          <a:xfrm>
            <a:off x="4240320" y="3768616"/>
            <a:ext cx="1532125" cy="425057"/>
            <a:chOff x="4878854" y="3866362"/>
            <a:chExt cx="2170503" cy="425057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56EA33B5-CEA7-0A3C-7724-7C614985AD8A}"/>
                </a:ext>
              </a:extLst>
            </p:cNvPr>
            <p:cNvSpPr txBox="1"/>
            <p:nvPr/>
          </p:nvSpPr>
          <p:spPr>
            <a:xfrm>
              <a:off x="4878854" y="3866362"/>
              <a:ext cx="2170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FF0000"/>
                  </a:solidFill>
                </a:rPr>
                <a:t>V   = 0.75 V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203AB4C-EA9A-C5B0-0221-AC0F77680BDA}"/>
                </a:ext>
              </a:extLst>
            </p:cNvPr>
            <p:cNvSpPr txBox="1"/>
            <p:nvPr/>
          </p:nvSpPr>
          <p:spPr>
            <a:xfrm>
              <a:off x="5100285" y="4045199"/>
              <a:ext cx="786531" cy="246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0000"/>
                  </a:solidFill>
                </a:rPr>
                <a:t>REF</a:t>
              </a:r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FEE43C8E-828C-F9CE-1472-A10BFE970871}"/>
              </a:ext>
            </a:extLst>
          </p:cNvPr>
          <p:cNvSpPr txBox="1"/>
          <p:nvPr/>
        </p:nvSpPr>
        <p:spPr>
          <a:xfrm>
            <a:off x="7048840" y="1749946"/>
            <a:ext cx="134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   = 1.2 V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2D687AC1-AA33-D67F-D541-39FEEFA03B6F}"/>
              </a:ext>
            </a:extLst>
          </p:cNvPr>
          <p:cNvSpPr txBox="1"/>
          <p:nvPr/>
        </p:nvSpPr>
        <p:spPr>
          <a:xfrm>
            <a:off x="7048840" y="1937355"/>
            <a:ext cx="569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DD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0B7A23F-5083-9155-4715-86F8073C7F2B}"/>
              </a:ext>
            </a:extLst>
          </p:cNvPr>
          <p:cNvSpPr txBox="1"/>
          <p:nvPr/>
        </p:nvSpPr>
        <p:spPr>
          <a:xfrm>
            <a:off x="7778062" y="3071897"/>
            <a:ext cx="1683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    = 0.9 V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C634EDD-CF4E-CF01-8CFA-0055AFD90616}"/>
              </a:ext>
            </a:extLst>
          </p:cNvPr>
          <p:cNvSpPr txBox="1"/>
          <p:nvPr/>
        </p:nvSpPr>
        <p:spPr>
          <a:xfrm>
            <a:off x="7806898" y="3250788"/>
            <a:ext cx="569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REG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CE4F8245-AD16-74F3-7C43-5B39F2648C40}"/>
              </a:ext>
            </a:extLst>
          </p:cNvPr>
          <p:cNvSpPr txBox="1"/>
          <p:nvPr/>
        </p:nvSpPr>
        <p:spPr>
          <a:xfrm>
            <a:off x="7243947" y="3695124"/>
            <a:ext cx="103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  = 1K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1EA7D48C-8D62-9850-F176-4DFF312DAF4E}"/>
              </a:ext>
            </a:extLst>
          </p:cNvPr>
          <p:cNvSpPr txBox="1"/>
          <p:nvPr/>
        </p:nvSpPr>
        <p:spPr>
          <a:xfrm>
            <a:off x="7290614" y="3847245"/>
            <a:ext cx="451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1</a:t>
            </a: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7573195-A27E-0EF4-FFC7-956BC6760CEA}"/>
              </a:ext>
            </a:extLst>
          </p:cNvPr>
          <p:cNvGrpSpPr/>
          <p:nvPr/>
        </p:nvGrpSpPr>
        <p:grpSpPr>
          <a:xfrm>
            <a:off x="1637956" y="2031999"/>
            <a:ext cx="3147273" cy="4123823"/>
            <a:chOff x="1637956" y="2031999"/>
            <a:chExt cx="3147273" cy="4123823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C997AD2-E8FA-0EF2-6995-4BAC4E5C5E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8889" y="4365560"/>
              <a:ext cx="156340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B7521034-C773-E894-56C9-6F2707016618}"/>
                </a:ext>
              </a:extLst>
            </p:cNvPr>
            <p:cNvGrpSpPr/>
            <p:nvPr/>
          </p:nvGrpSpPr>
          <p:grpSpPr>
            <a:xfrm>
              <a:off x="1743273" y="4310054"/>
              <a:ext cx="194484" cy="152992"/>
              <a:chOff x="6698562" y="3393669"/>
              <a:chExt cx="307294" cy="280878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C6BE468-35D2-EC13-F2FE-D6CF8FA3CA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98562" y="3522147"/>
                <a:ext cx="307294" cy="0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81051A8-169A-1D63-FBF2-15312B0015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0962" y="3393669"/>
                <a:ext cx="1247" cy="280878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37EC87D-44FB-CCA8-CF89-F4AC921533F8}"/>
                </a:ext>
              </a:extLst>
            </p:cNvPr>
            <p:cNvGrpSpPr/>
            <p:nvPr/>
          </p:nvGrpSpPr>
          <p:grpSpPr>
            <a:xfrm>
              <a:off x="3111090" y="5998261"/>
              <a:ext cx="344510" cy="157561"/>
              <a:chOff x="7382434" y="6021460"/>
              <a:chExt cx="368799" cy="172385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2EA48502-451E-5295-C4E9-DA18FF14CB1C}"/>
                  </a:ext>
                </a:extLst>
              </p:cNvPr>
              <p:cNvCxnSpPr/>
              <p:nvPr/>
            </p:nvCxnSpPr>
            <p:spPr>
              <a:xfrm>
                <a:off x="7455076" y="6107652"/>
                <a:ext cx="23469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0A1F2DC-259F-71C4-C213-4545C66237EF}"/>
                  </a:ext>
                </a:extLst>
              </p:cNvPr>
              <p:cNvCxnSpPr/>
              <p:nvPr/>
            </p:nvCxnSpPr>
            <p:spPr>
              <a:xfrm>
                <a:off x="7522131" y="6193845"/>
                <a:ext cx="111757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D8D053A-03B4-CF48-7429-D2BFD760D927}"/>
                  </a:ext>
                </a:extLst>
              </p:cNvPr>
              <p:cNvCxnSpPr/>
              <p:nvPr/>
            </p:nvCxnSpPr>
            <p:spPr>
              <a:xfrm>
                <a:off x="7382434" y="6021460"/>
                <a:ext cx="36879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BDD8F72-90D6-7F85-573E-97B71BEB0797}"/>
                </a:ext>
              </a:extLst>
            </p:cNvPr>
            <p:cNvGrpSpPr/>
            <p:nvPr/>
          </p:nvGrpSpPr>
          <p:grpSpPr>
            <a:xfrm flipH="1">
              <a:off x="3178948" y="2031999"/>
              <a:ext cx="229178" cy="272239"/>
              <a:chOff x="6184900" y="454026"/>
              <a:chExt cx="266700" cy="441324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83E27425-F5E7-8750-FE8F-4386CAE20299}"/>
                  </a:ext>
                </a:extLst>
              </p:cNvPr>
              <p:cNvCxnSpPr/>
              <p:nvPr/>
            </p:nvCxnSpPr>
            <p:spPr>
              <a:xfrm flipV="1">
                <a:off x="6318250" y="685800"/>
                <a:ext cx="0" cy="20955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FDE06903-CFBF-DE03-9091-19D3D59AE3AC}"/>
                  </a:ext>
                </a:extLst>
              </p:cNvPr>
              <p:cNvSpPr/>
              <p:nvPr/>
            </p:nvSpPr>
            <p:spPr>
              <a:xfrm>
                <a:off x="6184900" y="454026"/>
                <a:ext cx="266700" cy="234950"/>
              </a:xfrm>
              <a:prstGeom prst="triangl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569921-D344-FE04-EAB8-37CFE1DE4A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3345" y="4874775"/>
              <a:ext cx="0" cy="112348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D7F6047-1C20-4711-2241-FB4BF0AE7698}"/>
                </a:ext>
              </a:extLst>
            </p:cNvPr>
            <p:cNvGrpSpPr/>
            <p:nvPr/>
          </p:nvGrpSpPr>
          <p:grpSpPr>
            <a:xfrm>
              <a:off x="2186616" y="3914651"/>
              <a:ext cx="343664" cy="642407"/>
              <a:chOff x="7418814" y="5257536"/>
              <a:chExt cx="367893" cy="702846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05CF24AB-BA71-4E26-D80B-665C89FAFD9D}"/>
                  </a:ext>
                </a:extLst>
              </p:cNvPr>
              <p:cNvCxnSpPr/>
              <p:nvPr/>
            </p:nvCxnSpPr>
            <p:spPr>
              <a:xfrm>
                <a:off x="7418814" y="5257536"/>
                <a:ext cx="0" cy="5999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AFECD8B-B252-986D-7F6D-B1740C76E9C3}"/>
                  </a:ext>
                </a:extLst>
              </p:cNvPr>
              <p:cNvCxnSpPr/>
              <p:nvPr/>
            </p:nvCxnSpPr>
            <p:spPr>
              <a:xfrm>
                <a:off x="7520302" y="5257536"/>
                <a:ext cx="0" cy="5999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47C6ECE-8925-6EF2-64A4-388A3D640DB6}"/>
                  </a:ext>
                </a:extLst>
              </p:cNvPr>
              <p:cNvCxnSpPr/>
              <p:nvPr/>
            </p:nvCxnSpPr>
            <p:spPr>
              <a:xfrm flipH="1">
                <a:off x="7520302" y="5857527"/>
                <a:ext cx="26640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8E70EF4-BDDC-F927-4033-7096B13BA069}"/>
                  </a:ext>
                </a:extLst>
              </p:cNvPr>
              <p:cNvCxnSpPr/>
              <p:nvPr/>
            </p:nvCxnSpPr>
            <p:spPr>
              <a:xfrm flipH="1">
                <a:off x="7520302" y="5257536"/>
                <a:ext cx="26640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B0F8C41-0880-08BC-A518-34DD5E4CFB88}"/>
                  </a:ext>
                </a:extLst>
              </p:cNvPr>
              <p:cNvCxnSpPr/>
              <p:nvPr/>
            </p:nvCxnSpPr>
            <p:spPr>
              <a:xfrm flipH="1">
                <a:off x="7672533" y="5857527"/>
                <a:ext cx="114174" cy="10285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91AB54B9-DD25-19DE-CDAA-7A1A031A9546}"/>
                  </a:ext>
                </a:extLst>
              </p:cNvPr>
              <p:cNvCxnSpPr/>
              <p:nvPr/>
            </p:nvCxnSpPr>
            <p:spPr>
              <a:xfrm flipH="1" flipV="1">
                <a:off x="7685220" y="5793242"/>
                <a:ext cx="95144" cy="642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12E7390-2F87-9458-645D-AE4909B43946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23" y="3085762"/>
              <a:ext cx="0" cy="8288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E8A7FE3-B910-CD5A-A645-8CDCFE7AA25A}"/>
                </a:ext>
              </a:extLst>
            </p:cNvPr>
            <p:cNvGrpSpPr/>
            <p:nvPr/>
          </p:nvGrpSpPr>
          <p:grpSpPr>
            <a:xfrm>
              <a:off x="2500638" y="2483505"/>
              <a:ext cx="491097" cy="602256"/>
              <a:chOff x="7780364" y="3601345"/>
              <a:chExt cx="525720" cy="658918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55CEDD4-B975-29DB-4530-CF48A7ED259D}"/>
                  </a:ext>
                </a:extLst>
              </p:cNvPr>
              <p:cNvCxnSpPr/>
              <p:nvPr/>
            </p:nvCxnSpPr>
            <p:spPr>
              <a:xfrm flipH="1">
                <a:off x="8119161" y="3660273"/>
                <a:ext cx="0" cy="5999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76EB704-04C4-B095-3340-CC9B7F5FFF85}"/>
                  </a:ext>
                </a:extLst>
              </p:cNvPr>
              <p:cNvCxnSpPr/>
              <p:nvPr/>
            </p:nvCxnSpPr>
            <p:spPr>
              <a:xfrm flipH="1">
                <a:off x="8025700" y="3660273"/>
                <a:ext cx="0" cy="5999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4EBC546-9DD6-5429-6298-AA2E53D8522F}"/>
                  </a:ext>
                </a:extLst>
              </p:cNvPr>
              <p:cNvCxnSpPr/>
              <p:nvPr/>
            </p:nvCxnSpPr>
            <p:spPr>
              <a:xfrm>
                <a:off x="7780364" y="4260263"/>
                <a:ext cx="2453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E84291A-7202-7627-C3A0-85D975573A9E}"/>
                  </a:ext>
                </a:extLst>
              </p:cNvPr>
              <p:cNvCxnSpPr/>
              <p:nvPr/>
            </p:nvCxnSpPr>
            <p:spPr>
              <a:xfrm>
                <a:off x="7780364" y="3660273"/>
                <a:ext cx="2453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53926D4-0E4A-45EE-F4A2-EF482A813DF0}"/>
                  </a:ext>
                </a:extLst>
              </p:cNvPr>
              <p:cNvSpPr/>
              <p:nvPr/>
            </p:nvSpPr>
            <p:spPr>
              <a:xfrm flipH="1">
                <a:off x="8130844" y="3904555"/>
                <a:ext cx="175240" cy="145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5AA33E5B-6FD3-AFF8-2718-6D157411C6F8}"/>
                  </a:ext>
                </a:extLst>
              </p:cNvPr>
              <p:cNvGrpSpPr/>
              <p:nvPr/>
            </p:nvGrpSpPr>
            <p:grpSpPr>
              <a:xfrm>
                <a:off x="7903032" y="3601345"/>
                <a:ext cx="122666" cy="134998"/>
                <a:chOff x="6715124" y="1749425"/>
                <a:chExt cx="114300" cy="247650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A2F232A2-A82F-7E55-C7D5-239878DF8B55}"/>
                    </a:ext>
                  </a:extLst>
                </p:cNvPr>
                <p:cNvCxnSpPr/>
                <p:nvPr/>
              </p:nvCxnSpPr>
              <p:spPr>
                <a:xfrm flipH="1">
                  <a:off x="6715124" y="1844675"/>
                  <a:ext cx="114300" cy="1524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AFC274D8-D38D-0A92-0407-3178B8B30663}"/>
                    </a:ext>
                  </a:extLst>
                </p:cNvPr>
                <p:cNvCxnSpPr/>
                <p:nvPr/>
              </p:nvCxnSpPr>
              <p:spPr>
                <a:xfrm flipH="1" flipV="1">
                  <a:off x="6727825" y="1749425"/>
                  <a:ext cx="95249" cy="952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8E254E3-9462-8669-418D-DA4924203D8B}"/>
                </a:ext>
              </a:extLst>
            </p:cNvPr>
            <p:cNvGrpSpPr/>
            <p:nvPr/>
          </p:nvGrpSpPr>
          <p:grpSpPr>
            <a:xfrm flipH="1">
              <a:off x="4028714" y="3933034"/>
              <a:ext cx="334469" cy="642407"/>
              <a:chOff x="7418814" y="5257536"/>
              <a:chExt cx="367893" cy="702846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1FF2984-C71C-7794-5E5A-706B59ECC03C}"/>
                  </a:ext>
                </a:extLst>
              </p:cNvPr>
              <p:cNvCxnSpPr/>
              <p:nvPr/>
            </p:nvCxnSpPr>
            <p:spPr>
              <a:xfrm>
                <a:off x="7418814" y="5257536"/>
                <a:ext cx="0" cy="5999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4CF6794-E4AB-B788-BCF0-985805CB51F9}"/>
                  </a:ext>
                </a:extLst>
              </p:cNvPr>
              <p:cNvCxnSpPr/>
              <p:nvPr/>
            </p:nvCxnSpPr>
            <p:spPr>
              <a:xfrm>
                <a:off x="7520302" y="5257536"/>
                <a:ext cx="0" cy="5999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945F836-E315-F70E-39EF-4A11AB2C09DB}"/>
                  </a:ext>
                </a:extLst>
              </p:cNvPr>
              <p:cNvCxnSpPr/>
              <p:nvPr/>
            </p:nvCxnSpPr>
            <p:spPr>
              <a:xfrm flipH="1">
                <a:off x="7520302" y="5857527"/>
                <a:ext cx="26640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064C44F1-E44D-FC4A-D645-BE8006A5A208}"/>
                  </a:ext>
                </a:extLst>
              </p:cNvPr>
              <p:cNvCxnSpPr/>
              <p:nvPr/>
            </p:nvCxnSpPr>
            <p:spPr>
              <a:xfrm flipH="1">
                <a:off x="7520302" y="5257536"/>
                <a:ext cx="26640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7A8A234-F723-DEF9-3990-A4EA3E53A77D}"/>
                  </a:ext>
                </a:extLst>
              </p:cNvPr>
              <p:cNvCxnSpPr/>
              <p:nvPr/>
            </p:nvCxnSpPr>
            <p:spPr>
              <a:xfrm flipH="1">
                <a:off x="7672533" y="5857527"/>
                <a:ext cx="114174" cy="10285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A2E2470-4C25-B6A0-2C5D-DC6B7E30B2AB}"/>
                  </a:ext>
                </a:extLst>
              </p:cNvPr>
              <p:cNvCxnSpPr/>
              <p:nvPr/>
            </p:nvCxnSpPr>
            <p:spPr>
              <a:xfrm flipH="1" flipV="1">
                <a:off x="7685220" y="5793242"/>
                <a:ext cx="95144" cy="642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B10A83-F966-4CD3-5F41-B74891D38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4536" y="3104145"/>
              <a:ext cx="0" cy="8288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E92E5F3B-78C2-6634-35A3-7D686E3A2745}"/>
                </a:ext>
              </a:extLst>
            </p:cNvPr>
            <p:cNvGrpSpPr/>
            <p:nvPr/>
          </p:nvGrpSpPr>
          <p:grpSpPr>
            <a:xfrm flipH="1">
              <a:off x="3579605" y="2501889"/>
              <a:ext cx="477958" cy="602256"/>
              <a:chOff x="7780364" y="3601345"/>
              <a:chExt cx="525720" cy="658918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BD7AAA0-3087-80B6-2335-A3B0409E0D7D}"/>
                  </a:ext>
                </a:extLst>
              </p:cNvPr>
              <p:cNvCxnSpPr/>
              <p:nvPr/>
            </p:nvCxnSpPr>
            <p:spPr>
              <a:xfrm flipH="1">
                <a:off x="8119161" y="3660273"/>
                <a:ext cx="0" cy="5999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DD044AF-55CC-D2A8-1F84-BB5DCBF3EA24}"/>
                  </a:ext>
                </a:extLst>
              </p:cNvPr>
              <p:cNvCxnSpPr/>
              <p:nvPr/>
            </p:nvCxnSpPr>
            <p:spPr>
              <a:xfrm flipH="1">
                <a:off x="8025700" y="3660273"/>
                <a:ext cx="0" cy="5999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6DCCAF6-10A8-719D-8F97-A9087E7524B6}"/>
                  </a:ext>
                </a:extLst>
              </p:cNvPr>
              <p:cNvCxnSpPr/>
              <p:nvPr/>
            </p:nvCxnSpPr>
            <p:spPr>
              <a:xfrm>
                <a:off x="7780364" y="4260263"/>
                <a:ext cx="2453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E3FD4E5-D6CD-5413-58A2-A9F5E511648E}"/>
                  </a:ext>
                </a:extLst>
              </p:cNvPr>
              <p:cNvCxnSpPr/>
              <p:nvPr/>
            </p:nvCxnSpPr>
            <p:spPr>
              <a:xfrm>
                <a:off x="7780364" y="3660273"/>
                <a:ext cx="245336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45EDF84-0878-8E20-A38D-7748F3F96F95}"/>
                  </a:ext>
                </a:extLst>
              </p:cNvPr>
              <p:cNvSpPr/>
              <p:nvPr/>
            </p:nvSpPr>
            <p:spPr>
              <a:xfrm flipH="1">
                <a:off x="8130844" y="3904555"/>
                <a:ext cx="175240" cy="145712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1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16AED4A-CC88-0C6E-CAC4-2513D66BEC1C}"/>
                  </a:ext>
                </a:extLst>
              </p:cNvPr>
              <p:cNvGrpSpPr/>
              <p:nvPr/>
            </p:nvGrpSpPr>
            <p:grpSpPr>
              <a:xfrm>
                <a:off x="7903032" y="3601345"/>
                <a:ext cx="122666" cy="134998"/>
                <a:chOff x="6715124" y="1749425"/>
                <a:chExt cx="114300" cy="247650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1A5C213-FF36-C722-960F-F791ABF47955}"/>
                    </a:ext>
                  </a:extLst>
                </p:cNvPr>
                <p:cNvCxnSpPr/>
                <p:nvPr/>
              </p:nvCxnSpPr>
              <p:spPr>
                <a:xfrm flipH="1">
                  <a:off x="6715124" y="1844675"/>
                  <a:ext cx="114300" cy="1524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CDBBE450-B93A-7DA1-728D-A2D136C4184B}"/>
                    </a:ext>
                  </a:extLst>
                </p:cNvPr>
                <p:cNvCxnSpPr/>
                <p:nvPr/>
              </p:nvCxnSpPr>
              <p:spPr>
                <a:xfrm flipH="1" flipV="1">
                  <a:off x="6727825" y="1749425"/>
                  <a:ext cx="95249" cy="9525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5BB8C61-A8A9-3800-7503-F77AEA63692C}"/>
                </a:ext>
              </a:extLst>
            </p:cNvPr>
            <p:cNvCxnSpPr>
              <a:cxnSpLocks/>
            </p:cNvCxnSpPr>
            <p:nvPr/>
          </p:nvCxnSpPr>
          <p:spPr>
            <a:xfrm>
              <a:off x="2514023" y="4463046"/>
              <a:ext cx="0" cy="41172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BAFC503-324D-CF01-3EE3-E89C27FA95B4}"/>
                </a:ext>
              </a:extLst>
            </p:cNvPr>
            <p:cNvCxnSpPr>
              <a:cxnSpLocks/>
            </p:cNvCxnSpPr>
            <p:nvPr/>
          </p:nvCxnSpPr>
          <p:spPr>
            <a:xfrm>
              <a:off x="4044536" y="4466421"/>
              <a:ext cx="0" cy="41172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524B607-18B6-932B-C122-F7033E216A29}"/>
                </a:ext>
              </a:extLst>
            </p:cNvPr>
            <p:cNvCxnSpPr>
              <a:cxnSpLocks/>
            </p:cNvCxnSpPr>
            <p:nvPr/>
          </p:nvCxnSpPr>
          <p:spPr>
            <a:xfrm>
              <a:off x="2500638" y="4877991"/>
              <a:ext cx="1565416" cy="907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88C34BE-A964-A2FC-482A-7BDF9E2858AF}"/>
                </a:ext>
              </a:extLst>
            </p:cNvPr>
            <p:cNvSpPr/>
            <p:nvPr/>
          </p:nvSpPr>
          <p:spPr>
            <a:xfrm>
              <a:off x="3063519" y="5169040"/>
              <a:ext cx="439651" cy="510352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666658B9-6D17-635D-C2F2-1BA73EBC2344}"/>
                </a:ext>
              </a:extLst>
            </p:cNvPr>
            <p:cNvCxnSpPr/>
            <p:nvPr/>
          </p:nvCxnSpPr>
          <p:spPr>
            <a:xfrm>
              <a:off x="3283343" y="5279811"/>
              <a:ext cx="0" cy="31341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762A8F7-1DC2-05BE-54D9-23DC21226EE9}"/>
                </a:ext>
              </a:extLst>
            </p:cNvPr>
            <p:cNvCxnSpPr>
              <a:cxnSpLocks/>
              <a:stCxn id="25" idx="2"/>
              <a:endCxn id="47" idx="2"/>
            </p:cNvCxnSpPr>
            <p:nvPr/>
          </p:nvCxnSpPr>
          <p:spPr>
            <a:xfrm>
              <a:off x="2991735" y="2827233"/>
              <a:ext cx="587871" cy="1838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EB25BE9-0335-CE11-2768-4456B1F0743D}"/>
                </a:ext>
              </a:extLst>
            </p:cNvPr>
            <p:cNvCxnSpPr>
              <a:cxnSpLocks/>
            </p:cNvCxnSpPr>
            <p:nvPr/>
          </p:nvCxnSpPr>
          <p:spPr>
            <a:xfrm>
              <a:off x="2510330" y="3482322"/>
              <a:ext cx="778275" cy="1468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634367F-F60A-A251-AFEA-B0D74EBCD9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76506" y="2827233"/>
              <a:ext cx="12812" cy="661483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75DBB987-85BE-4535-DAF5-5825541A0B97}"/>
                </a:ext>
              </a:extLst>
            </p:cNvPr>
            <p:cNvCxnSpPr>
              <a:cxnSpLocks/>
            </p:cNvCxnSpPr>
            <p:nvPr/>
          </p:nvCxnSpPr>
          <p:spPr>
            <a:xfrm>
              <a:off x="2516871" y="2282542"/>
              <a:ext cx="0" cy="27386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7714948-EE08-2D88-CD4C-01860BF09683}"/>
                </a:ext>
              </a:extLst>
            </p:cNvPr>
            <p:cNvCxnSpPr>
              <a:cxnSpLocks/>
            </p:cNvCxnSpPr>
            <p:nvPr/>
          </p:nvCxnSpPr>
          <p:spPr>
            <a:xfrm>
              <a:off x="4044536" y="2295062"/>
              <a:ext cx="0" cy="273866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579B924-9917-7458-00B3-EBA501BC65B0}"/>
                </a:ext>
              </a:extLst>
            </p:cNvPr>
            <p:cNvCxnSpPr>
              <a:cxnSpLocks/>
            </p:cNvCxnSpPr>
            <p:nvPr/>
          </p:nvCxnSpPr>
          <p:spPr>
            <a:xfrm>
              <a:off x="2504637" y="2296826"/>
              <a:ext cx="1552926" cy="14825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215CA41-B79B-A197-4D29-D641BD9B8907}"/>
                </a:ext>
              </a:extLst>
            </p:cNvPr>
            <p:cNvCxnSpPr>
              <a:cxnSpLocks/>
            </p:cNvCxnSpPr>
            <p:nvPr/>
          </p:nvCxnSpPr>
          <p:spPr>
            <a:xfrm>
              <a:off x="1637956" y="4188849"/>
              <a:ext cx="548660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915683C-F69A-78E1-4243-BD4028AA0116}"/>
                </a:ext>
              </a:extLst>
            </p:cNvPr>
            <p:cNvCxnSpPr>
              <a:cxnSpLocks/>
            </p:cNvCxnSpPr>
            <p:nvPr/>
          </p:nvCxnSpPr>
          <p:spPr>
            <a:xfrm>
              <a:off x="4358332" y="4188849"/>
              <a:ext cx="414703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14E2553-F148-4789-0FE1-EB52B77F0472}"/>
              </a:ext>
            </a:extLst>
          </p:cNvPr>
          <p:cNvGrpSpPr/>
          <p:nvPr/>
        </p:nvGrpSpPr>
        <p:grpSpPr>
          <a:xfrm>
            <a:off x="6890240" y="5067238"/>
            <a:ext cx="344510" cy="157561"/>
            <a:chOff x="7382434" y="6021460"/>
            <a:chExt cx="368799" cy="172385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E5584AB-6AA5-6CCE-B623-AB99122A3CE9}"/>
                </a:ext>
              </a:extLst>
            </p:cNvPr>
            <p:cNvCxnSpPr/>
            <p:nvPr/>
          </p:nvCxnSpPr>
          <p:spPr>
            <a:xfrm>
              <a:off x="7455076" y="6107652"/>
              <a:ext cx="2346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764A9D7-2C5B-E4C2-D148-6C44E98BC421}"/>
                </a:ext>
              </a:extLst>
            </p:cNvPr>
            <p:cNvCxnSpPr/>
            <p:nvPr/>
          </p:nvCxnSpPr>
          <p:spPr>
            <a:xfrm>
              <a:off x="7522131" y="6193845"/>
              <a:ext cx="11175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877E5F5-7F24-A44B-DB06-B0001FCA229B}"/>
                </a:ext>
              </a:extLst>
            </p:cNvPr>
            <p:cNvCxnSpPr/>
            <p:nvPr/>
          </p:nvCxnSpPr>
          <p:spPr>
            <a:xfrm>
              <a:off x="7382434" y="6021460"/>
              <a:ext cx="368799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8D459F9-7743-28F0-CA70-6BC5B20E840A}"/>
              </a:ext>
            </a:extLst>
          </p:cNvPr>
          <p:cNvCxnSpPr>
            <a:cxnSpLocks/>
          </p:cNvCxnSpPr>
          <p:nvPr/>
        </p:nvCxnSpPr>
        <p:spPr>
          <a:xfrm>
            <a:off x="4050999" y="3542042"/>
            <a:ext cx="1097319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0FC645D-3681-34E5-7E2A-FCE84C5C7387}"/>
              </a:ext>
            </a:extLst>
          </p:cNvPr>
          <p:cNvCxnSpPr>
            <a:cxnSpLocks/>
          </p:cNvCxnSpPr>
          <p:nvPr/>
        </p:nvCxnSpPr>
        <p:spPr>
          <a:xfrm>
            <a:off x="1638282" y="6492875"/>
            <a:ext cx="4228794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2F13428-52A2-83B4-553D-CA6DD2FCB656}"/>
              </a:ext>
            </a:extLst>
          </p:cNvPr>
          <p:cNvCxnSpPr>
            <a:cxnSpLocks/>
          </p:cNvCxnSpPr>
          <p:nvPr/>
        </p:nvCxnSpPr>
        <p:spPr>
          <a:xfrm>
            <a:off x="5867076" y="4268931"/>
            <a:ext cx="0" cy="2223944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FD813A7-C237-B8FE-A0D5-022FD37D2BF0}"/>
              </a:ext>
            </a:extLst>
          </p:cNvPr>
          <p:cNvCxnSpPr>
            <a:cxnSpLocks/>
          </p:cNvCxnSpPr>
          <p:nvPr/>
        </p:nvCxnSpPr>
        <p:spPr>
          <a:xfrm>
            <a:off x="1638282" y="4181918"/>
            <a:ext cx="217" cy="2323231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5EEBC55-F855-AD23-95C2-C3D0D6038EB5}"/>
              </a:ext>
            </a:extLst>
          </p:cNvPr>
          <p:cNvCxnSpPr>
            <a:cxnSpLocks/>
          </p:cNvCxnSpPr>
          <p:nvPr/>
        </p:nvCxnSpPr>
        <p:spPr>
          <a:xfrm flipV="1">
            <a:off x="7060686" y="2173637"/>
            <a:ext cx="5513" cy="5560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Isosceles Triangle 154">
            <a:extLst>
              <a:ext uri="{FF2B5EF4-FFF2-40B4-BE49-F238E27FC236}">
                <a16:creationId xmlns:a16="http://schemas.microsoft.com/office/drawing/2014/main" id="{32CC34D2-E34E-7713-70F1-E1DBE40B0A0C}"/>
              </a:ext>
            </a:extLst>
          </p:cNvPr>
          <p:cNvSpPr/>
          <p:nvPr/>
        </p:nvSpPr>
        <p:spPr>
          <a:xfrm flipH="1">
            <a:off x="6957747" y="2030663"/>
            <a:ext cx="229178" cy="144933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84D4AE0-9667-FD7F-219A-4865BF2B1211}"/>
              </a:ext>
            </a:extLst>
          </p:cNvPr>
          <p:cNvCxnSpPr>
            <a:cxnSpLocks/>
          </p:cNvCxnSpPr>
          <p:nvPr/>
        </p:nvCxnSpPr>
        <p:spPr>
          <a:xfrm flipV="1">
            <a:off x="7055863" y="3538646"/>
            <a:ext cx="2386774" cy="339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EB71984F-5DE9-25E2-DE06-79075FFFAA28}"/>
              </a:ext>
            </a:extLst>
          </p:cNvPr>
          <p:cNvCxnSpPr>
            <a:cxnSpLocks/>
          </p:cNvCxnSpPr>
          <p:nvPr/>
        </p:nvCxnSpPr>
        <p:spPr>
          <a:xfrm>
            <a:off x="9393154" y="4788568"/>
            <a:ext cx="0" cy="47326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0CCFB2C9-20B3-2808-B5A7-DE9EA038D705}"/>
              </a:ext>
            </a:extLst>
          </p:cNvPr>
          <p:cNvCxnSpPr/>
          <p:nvPr/>
        </p:nvCxnSpPr>
        <p:spPr>
          <a:xfrm flipH="1">
            <a:off x="9266503" y="5314366"/>
            <a:ext cx="279967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C3F207E3-2E41-DB94-B216-87966222348C}"/>
              </a:ext>
            </a:extLst>
          </p:cNvPr>
          <p:cNvCxnSpPr/>
          <p:nvPr/>
        </p:nvCxnSpPr>
        <p:spPr>
          <a:xfrm flipH="1">
            <a:off x="9333161" y="5366902"/>
            <a:ext cx="13331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EFF6A9C-7785-8B95-5947-BBC8F25C03D0}"/>
              </a:ext>
            </a:extLst>
          </p:cNvPr>
          <p:cNvCxnSpPr/>
          <p:nvPr/>
        </p:nvCxnSpPr>
        <p:spPr>
          <a:xfrm flipH="1">
            <a:off x="9193178" y="5261831"/>
            <a:ext cx="439948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EE234FDF-CCA6-ED0F-26A9-9D0FD1D4BA0A}"/>
              </a:ext>
            </a:extLst>
          </p:cNvPr>
          <p:cNvGrpSpPr/>
          <p:nvPr/>
        </p:nvGrpSpPr>
        <p:grpSpPr>
          <a:xfrm>
            <a:off x="8997807" y="4002745"/>
            <a:ext cx="211215" cy="785823"/>
            <a:chOff x="7856818" y="1987071"/>
            <a:chExt cx="317658" cy="1042796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8C7F3FC-689A-FF91-375D-20D917492A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5561" y="1987071"/>
              <a:ext cx="1670" cy="29690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D4F64C7A-1ADD-E661-766E-54B27236CF1E}"/>
                </a:ext>
              </a:extLst>
            </p:cNvPr>
            <p:cNvCxnSpPr>
              <a:cxnSpLocks/>
            </p:cNvCxnSpPr>
            <p:nvPr/>
          </p:nvCxnSpPr>
          <p:spPr>
            <a:xfrm>
              <a:off x="7860443" y="2264796"/>
              <a:ext cx="15874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542A00A1-B739-1945-C843-97B406C24761}"/>
                </a:ext>
              </a:extLst>
            </p:cNvPr>
            <p:cNvCxnSpPr>
              <a:cxnSpLocks/>
            </p:cNvCxnSpPr>
            <p:nvPr/>
          </p:nvCxnSpPr>
          <p:spPr>
            <a:xfrm>
              <a:off x="7856818" y="2264796"/>
              <a:ext cx="311143" cy="17158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9B0CD1B9-B7D7-6CC1-EDF3-38F0B3455E8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162" y="2436377"/>
              <a:ext cx="30779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4E3CB89-2D2D-A0FB-9B62-4B6330B3BE67}"/>
                </a:ext>
              </a:extLst>
            </p:cNvPr>
            <p:cNvCxnSpPr>
              <a:cxnSpLocks/>
            </p:cNvCxnSpPr>
            <p:nvPr/>
          </p:nvCxnSpPr>
          <p:spPr>
            <a:xfrm>
              <a:off x="7863333" y="2434891"/>
              <a:ext cx="311143" cy="17158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160BCB3-7241-48E1-01F1-DADBA67F1263}"/>
                </a:ext>
              </a:extLst>
            </p:cNvPr>
            <p:cNvCxnSpPr>
              <a:cxnSpLocks/>
            </p:cNvCxnSpPr>
            <p:nvPr/>
          </p:nvCxnSpPr>
          <p:spPr>
            <a:xfrm>
              <a:off x="7863333" y="2606472"/>
              <a:ext cx="307799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851139D-FC46-1D3D-6F13-FB6B6C8E62FB}"/>
                </a:ext>
              </a:extLst>
            </p:cNvPr>
            <p:cNvCxnSpPr>
              <a:cxnSpLocks/>
            </p:cNvCxnSpPr>
            <p:nvPr/>
          </p:nvCxnSpPr>
          <p:spPr>
            <a:xfrm>
              <a:off x="7861660" y="2604985"/>
              <a:ext cx="311143" cy="171581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108DC36-6EB8-0D54-B8C2-3621ED7F3789}"/>
                </a:ext>
              </a:extLst>
            </p:cNvPr>
            <p:cNvCxnSpPr>
              <a:cxnSpLocks/>
            </p:cNvCxnSpPr>
            <p:nvPr/>
          </p:nvCxnSpPr>
          <p:spPr>
            <a:xfrm>
              <a:off x="8009218" y="2776566"/>
              <a:ext cx="158743" cy="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2DBFEF7-8769-CDEB-8B6E-BA573433CB80}"/>
                </a:ext>
              </a:extLst>
            </p:cNvPr>
            <p:cNvCxnSpPr>
              <a:cxnSpLocks/>
            </p:cNvCxnSpPr>
            <p:nvPr/>
          </p:nvCxnSpPr>
          <p:spPr>
            <a:xfrm>
              <a:off x="8009217" y="2756837"/>
              <a:ext cx="9687" cy="27303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4B866969-B3FE-852C-2096-F6E97FF50926}"/>
              </a:ext>
            </a:extLst>
          </p:cNvPr>
          <p:cNvCxnSpPr>
            <a:cxnSpLocks/>
          </p:cNvCxnSpPr>
          <p:nvPr/>
        </p:nvCxnSpPr>
        <p:spPr>
          <a:xfrm flipV="1">
            <a:off x="9420491" y="3538646"/>
            <a:ext cx="0" cy="49784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7EA46E19-CD9A-3883-3866-89F3C3330BE0}"/>
              </a:ext>
            </a:extLst>
          </p:cNvPr>
          <p:cNvCxnSpPr>
            <a:cxnSpLocks/>
          </p:cNvCxnSpPr>
          <p:nvPr/>
        </p:nvCxnSpPr>
        <p:spPr>
          <a:xfrm flipH="1" flipV="1">
            <a:off x="9098096" y="4021422"/>
            <a:ext cx="644789" cy="1285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D1E477FD-D965-8EA1-7559-18D7A6B70C46}"/>
              </a:ext>
            </a:extLst>
          </p:cNvPr>
          <p:cNvCxnSpPr>
            <a:cxnSpLocks/>
          </p:cNvCxnSpPr>
          <p:nvPr/>
        </p:nvCxnSpPr>
        <p:spPr>
          <a:xfrm flipH="1">
            <a:off x="9560474" y="4380623"/>
            <a:ext cx="3354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64D58738-7983-16E8-C9B8-1770D2FA34B9}"/>
              </a:ext>
            </a:extLst>
          </p:cNvPr>
          <p:cNvCxnSpPr>
            <a:cxnSpLocks/>
          </p:cNvCxnSpPr>
          <p:nvPr/>
        </p:nvCxnSpPr>
        <p:spPr>
          <a:xfrm flipH="1">
            <a:off x="9560474" y="4490657"/>
            <a:ext cx="335469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D68DFC95-7DC3-05F7-14EB-EB98A0CEE283}"/>
              </a:ext>
            </a:extLst>
          </p:cNvPr>
          <p:cNvCxnSpPr>
            <a:cxnSpLocks/>
          </p:cNvCxnSpPr>
          <p:nvPr/>
        </p:nvCxnSpPr>
        <p:spPr>
          <a:xfrm flipH="1" flipV="1">
            <a:off x="9742885" y="4021422"/>
            <a:ext cx="6930" cy="35658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589EC986-8A78-AEEA-A51A-A3CD1365E34C}"/>
              </a:ext>
            </a:extLst>
          </p:cNvPr>
          <p:cNvCxnSpPr>
            <a:cxnSpLocks/>
          </p:cNvCxnSpPr>
          <p:nvPr/>
        </p:nvCxnSpPr>
        <p:spPr>
          <a:xfrm flipV="1">
            <a:off x="9731871" y="4489566"/>
            <a:ext cx="0" cy="29900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99149036-1D87-7A80-BE4F-B19D99068489}"/>
              </a:ext>
            </a:extLst>
          </p:cNvPr>
          <p:cNvCxnSpPr>
            <a:cxnSpLocks/>
          </p:cNvCxnSpPr>
          <p:nvPr/>
        </p:nvCxnSpPr>
        <p:spPr>
          <a:xfrm flipH="1" flipV="1">
            <a:off x="9083419" y="4782143"/>
            <a:ext cx="659466" cy="6425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DE675D8E-BBAC-516A-F049-60E3FB6D09E3}"/>
              </a:ext>
            </a:extLst>
          </p:cNvPr>
          <p:cNvSpPr txBox="1"/>
          <p:nvPr/>
        </p:nvSpPr>
        <p:spPr>
          <a:xfrm>
            <a:off x="9776166" y="4469382"/>
            <a:ext cx="128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  = 200 pF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DE7567D2-1C5F-F32E-ACA2-C9E1BA9F8047}"/>
              </a:ext>
            </a:extLst>
          </p:cNvPr>
          <p:cNvSpPr txBox="1"/>
          <p:nvPr/>
        </p:nvSpPr>
        <p:spPr>
          <a:xfrm>
            <a:off x="9794463" y="4630097"/>
            <a:ext cx="454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L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5A5A3AB-8893-ACD1-C904-58A305D7FE2B}"/>
              </a:ext>
            </a:extLst>
          </p:cNvPr>
          <p:cNvSpPr/>
          <p:nvPr/>
        </p:nvSpPr>
        <p:spPr>
          <a:xfrm>
            <a:off x="8632543" y="3745358"/>
            <a:ext cx="1585081" cy="1306598"/>
          </a:xfrm>
          <a:prstGeom prst="rect">
            <a:avLst/>
          </a:prstGeom>
          <a:noFill/>
          <a:ln w="28575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A5B7BF3-CF68-F2F4-0D9E-9A772AFB3B2E}"/>
              </a:ext>
            </a:extLst>
          </p:cNvPr>
          <p:cNvCxnSpPr/>
          <p:nvPr/>
        </p:nvCxnSpPr>
        <p:spPr>
          <a:xfrm flipH="1">
            <a:off x="9594124" y="3538646"/>
            <a:ext cx="14677" cy="433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>
            <a:extLst>
              <a:ext uri="{FF2B5EF4-FFF2-40B4-BE49-F238E27FC236}">
                <a16:creationId xmlns:a16="http://schemas.microsoft.com/office/drawing/2014/main" id="{316E393F-1A8D-C80B-2B2E-AF5F559056C8}"/>
              </a:ext>
            </a:extLst>
          </p:cNvPr>
          <p:cNvSpPr txBox="1"/>
          <p:nvPr/>
        </p:nvSpPr>
        <p:spPr>
          <a:xfrm>
            <a:off x="9662828" y="3273770"/>
            <a:ext cx="15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  = 5 ~ 30 mA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1BB36ACA-D01E-B70A-8F13-134392CA7C79}"/>
              </a:ext>
            </a:extLst>
          </p:cNvPr>
          <p:cNvSpPr txBox="1"/>
          <p:nvPr/>
        </p:nvSpPr>
        <p:spPr>
          <a:xfrm>
            <a:off x="9625534" y="3423227"/>
            <a:ext cx="450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L</a:t>
            </a: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9FC83D4-7B3D-5F58-70D5-51FCADAEC376}"/>
              </a:ext>
            </a:extLst>
          </p:cNvPr>
          <p:cNvGrpSpPr/>
          <p:nvPr/>
        </p:nvGrpSpPr>
        <p:grpSpPr>
          <a:xfrm>
            <a:off x="984023" y="3873997"/>
            <a:ext cx="740925" cy="437877"/>
            <a:chOff x="4950645" y="3900426"/>
            <a:chExt cx="740925" cy="437877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068AAE99-7468-C214-19F6-F8F4C4DC4573}"/>
                </a:ext>
              </a:extLst>
            </p:cNvPr>
            <p:cNvSpPr txBox="1"/>
            <p:nvPr/>
          </p:nvSpPr>
          <p:spPr>
            <a:xfrm>
              <a:off x="4950645" y="3900426"/>
              <a:ext cx="6781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2060"/>
                  </a:solidFill>
                </a:rPr>
                <a:t>V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E64BDF0C-ECB0-DC09-9EE6-BC1A6AFE724B}"/>
                </a:ext>
              </a:extLst>
            </p:cNvPr>
            <p:cNvSpPr txBox="1"/>
            <p:nvPr/>
          </p:nvSpPr>
          <p:spPr>
            <a:xfrm>
              <a:off x="5126200" y="4061304"/>
              <a:ext cx="56537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2060"/>
                  </a:solidFill>
                </a:rPr>
                <a:t>FB</a:t>
              </a:r>
            </a:p>
          </p:txBody>
        </p:sp>
      </p:grpSp>
      <p:sp>
        <p:nvSpPr>
          <p:cNvPr id="224" name="Oval 223">
            <a:extLst>
              <a:ext uri="{FF2B5EF4-FFF2-40B4-BE49-F238E27FC236}">
                <a16:creationId xmlns:a16="http://schemas.microsoft.com/office/drawing/2014/main" id="{39152DFE-8422-D14E-2631-276D1A9FE9B0}"/>
              </a:ext>
            </a:extLst>
          </p:cNvPr>
          <p:cNvSpPr/>
          <p:nvPr/>
        </p:nvSpPr>
        <p:spPr>
          <a:xfrm>
            <a:off x="7011717" y="3482371"/>
            <a:ext cx="91240" cy="95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0A490C5B-3010-358F-71F6-DA426B09A4E6}"/>
              </a:ext>
            </a:extLst>
          </p:cNvPr>
          <p:cNvSpPr/>
          <p:nvPr/>
        </p:nvSpPr>
        <p:spPr>
          <a:xfrm>
            <a:off x="7014269" y="4236186"/>
            <a:ext cx="91240" cy="95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B41B812-7A7F-C881-0C66-A58014511771}"/>
              </a:ext>
            </a:extLst>
          </p:cNvPr>
          <p:cNvSpPr/>
          <p:nvPr/>
        </p:nvSpPr>
        <p:spPr>
          <a:xfrm>
            <a:off x="6393750" y="2444254"/>
            <a:ext cx="551062" cy="528854"/>
          </a:xfrm>
          <a:custGeom>
            <a:avLst/>
            <a:gdLst>
              <a:gd name="connsiteX0" fmla="*/ 551062 w 551062"/>
              <a:gd name="connsiteY0" fmla="*/ 2014 h 528854"/>
              <a:gd name="connsiteX1" fmla="*/ 115057 w 551062"/>
              <a:gd name="connsiteY1" fmla="*/ 80737 h 528854"/>
              <a:gd name="connsiteX2" fmla="*/ 0 w 551062"/>
              <a:gd name="connsiteY2" fmla="*/ 528854 h 52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062" h="528854">
                <a:moveTo>
                  <a:pt x="551062" y="2014"/>
                </a:moveTo>
                <a:cubicBezTo>
                  <a:pt x="378981" y="-2528"/>
                  <a:pt x="206901" y="-7070"/>
                  <a:pt x="115057" y="80737"/>
                </a:cubicBezTo>
                <a:cubicBezTo>
                  <a:pt x="23213" y="168544"/>
                  <a:pt x="11606" y="348699"/>
                  <a:pt x="0" y="528854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75247B3-3842-5030-1055-BC39B6D23786}"/>
              </a:ext>
            </a:extLst>
          </p:cNvPr>
          <p:cNvGrpSpPr/>
          <p:nvPr/>
        </p:nvGrpSpPr>
        <p:grpSpPr>
          <a:xfrm>
            <a:off x="5957476" y="2258057"/>
            <a:ext cx="499106" cy="449370"/>
            <a:chOff x="3052693" y="2775146"/>
            <a:chExt cx="578261" cy="54794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D5D8786-5795-8BF9-0C8C-ADF2293500A9}"/>
                </a:ext>
              </a:extLst>
            </p:cNvPr>
            <p:cNvSpPr txBox="1"/>
            <p:nvPr/>
          </p:nvSpPr>
          <p:spPr>
            <a:xfrm>
              <a:off x="3052693" y="2775146"/>
              <a:ext cx="563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</a:rPr>
                <a:t>V       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6755E9E-8963-6150-EBC6-28FCC9705A37}"/>
                </a:ext>
              </a:extLst>
            </p:cNvPr>
            <p:cNvSpPr txBox="1"/>
            <p:nvPr/>
          </p:nvSpPr>
          <p:spPr>
            <a:xfrm>
              <a:off x="3130014" y="2985327"/>
              <a:ext cx="500940" cy="337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GS</a:t>
              </a:r>
            </a:p>
          </p:txBody>
        </p:sp>
      </p:grp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9937C1B8-5D23-D6F8-3EDB-95062979BE44}"/>
              </a:ext>
            </a:extLst>
          </p:cNvPr>
          <p:cNvSpPr/>
          <p:nvPr/>
        </p:nvSpPr>
        <p:spPr>
          <a:xfrm>
            <a:off x="7124971" y="2484402"/>
            <a:ext cx="290950" cy="884122"/>
          </a:xfrm>
          <a:custGeom>
            <a:avLst/>
            <a:gdLst>
              <a:gd name="connsiteX0" fmla="*/ 0 w 290950"/>
              <a:gd name="connsiteY0" fmla="*/ 0 h 884122"/>
              <a:gd name="connsiteX1" fmla="*/ 290670 w 290950"/>
              <a:gd name="connsiteY1" fmla="*/ 230114 h 884122"/>
              <a:gd name="connsiteX2" fmla="*/ 42389 w 290950"/>
              <a:gd name="connsiteY2" fmla="*/ 884122 h 88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950" h="884122">
                <a:moveTo>
                  <a:pt x="0" y="0"/>
                </a:moveTo>
                <a:cubicBezTo>
                  <a:pt x="141802" y="41380"/>
                  <a:pt x="283605" y="82760"/>
                  <a:pt x="290670" y="230114"/>
                </a:cubicBezTo>
                <a:cubicBezTo>
                  <a:pt x="297735" y="377468"/>
                  <a:pt x="170062" y="630795"/>
                  <a:pt x="42389" y="884122"/>
                </a:cubicBezTo>
              </a:path>
            </a:pathLst>
          </a:custGeom>
          <a:noFill/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4F4A375-4D77-D69B-2BA5-65B6B7D04CFA}"/>
              </a:ext>
            </a:extLst>
          </p:cNvPr>
          <p:cNvGrpSpPr/>
          <p:nvPr/>
        </p:nvGrpSpPr>
        <p:grpSpPr>
          <a:xfrm>
            <a:off x="7369936" y="2560822"/>
            <a:ext cx="499106" cy="449370"/>
            <a:chOff x="3052693" y="2775146"/>
            <a:chExt cx="578261" cy="54794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A6EF568-6C0A-C994-D45B-C658E41BE820}"/>
                </a:ext>
              </a:extLst>
            </p:cNvPr>
            <p:cNvSpPr txBox="1"/>
            <p:nvPr/>
          </p:nvSpPr>
          <p:spPr>
            <a:xfrm>
              <a:off x="3052693" y="2775146"/>
              <a:ext cx="563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</a:rPr>
                <a:t>V       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1F24991-AF2A-005D-027A-BD7E08BC76BA}"/>
                </a:ext>
              </a:extLst>
            </p:cNvPr>
            <p:cNvSpPr txBox="1"/>
            <p:nvPr/>
          </p:nvSpPr>
          <p:spPr>
            <a:xfrm>
              <a:off x="3130014" y="2985327"/>
              <a:ext cx="500940" cy="337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DS</a:t>
              </a:r>
            </a:p>
          </p:txBody>
        </p:sp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E803C44-FFD8-D13E-FB1A-1699074543B1}"/>
              </a:ext>
            </a:extLst>
          </p:cNvPr>
          <p:cNvCxnSpPr/>
          <p:nvPr/>
        </p:nvCxnSpPr>
        <p:spPr>
          <a:xfrm flipH="1">
            <a:off x="6831661" y="3747999"/>
            <a:ext cx="14677" cy="4331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0874DBD-556D-69A9-E88F-708FEE4DD845}"/>
              </a:ext>
            </a:extLst>
          </p:cNvPr>
          <p:cNvGrpSpPr/>
          <p:nvPr/>
        </p:nvGrpSpPr>
        <p:grpSpPr>
          <a:xfrm>
            <a:off x="6252622" y="3515798"/>
            <a:ext cx="749968" cy="484787"/>
            <a:chOff x="9269558" y="3590937"/>
            <a:chExt cx="749968" cy="484787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51C1BD46-972B-F178-C9AE-F4A2107FB306}"/>
                </a:ext>
              </a:extLst>
            </p:cNvPr>
            <p:cNvSpPr txBox="1"/>
            <p:nvPr/>
          </p:nvSpPr>
          <p:spPr>
            <a:xfrm>
              <a:off x="9269558" y="3590937"/>
              <a:ext cx="7499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</a:rPr>
                <a:t>I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947BBB9E-3D08-1D1A-B116-7EBED7458260}"/>
                </a:ext>
              </a:extLst>
            </p:cNvPr>
            <p:cNvSpPr txBox="1"/>
            <p:nvPr/>
          </p:nvSpPr>
          <p:spPr>
            <a:xfrm>
              <a:off x="9524004" y="3767947"/>
              <a:ext cx="450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70C0"/>
                  </a:solidFill>
                </a:rPr>
                <a:t>R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F52C45A-FEFD-FA0A-1712-EF706BF21DD1}"/>
              </a:ext>
            </a:extLst>
          </p:cNvPr>
          <p:cNvGrpSpPr/>
          <p:nvPr/>
        </p:nvGrpSpPr>
        <p:grpSpPr>
          <a:xfrm>
            <a:off x="4919514" y="2621698"/>
            <a:ext cx="486086" cy="391815"/>
            <a:chOff x="3115447" y="2826561"/>
            <a:chExt cx="563176" cy="47776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830641F3-31EA-9946-F401-39DCF67CCF8F}"/>
                </a:ext>
              </a:extLst>
            </p:cNvPr>
            <p:cNvSpPr txBox="1"/>
            <p:nvPr/>
          </p:nvSpPr>
          <p:spPr>
            <a:xfrm>
              <a:off x="3115447" y="2826561"/>
              <a:ext cx="563176" cy="412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B050"/>
                  </a:solidFill>
                </a:rPr>
                <a:t>V       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0D1FED60-CC68-F6C2-5ECB-E6D5A87157A0}"/>
                </a:ext>
              </a:extLst>
            </p:cNvPr>
            <p:cNvSpPr txBox="1"/>
            <p:nvPr/>
          </p:nvSpPr>
          <p:spPr>
            <a:xfrm>
              <a:off x="3130014" y="2985327"/>
              <a:ext cx="500940" cy="318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rgbClr val="00B050"/>
                  </a:solidFill>
                </a:rPr>
                <a:t>G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50CE9271-844C-6072-638E-7E97162FD64C}"/>
              </a:ext>
            </a:extLst>
          </p:cNvPr>
          <p:cNvSpPr txBox="1"/>
          <p:nvPr/>
        </p:nvSpPr>
        <p:spPr>
          <a:xfrm>
            <a:off x="7271204" y="4481021"/>
            <a:ext cx="103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  = 5K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53E316C-0329-5A1B-B315-BCE345CAC2AB}"/>
              </a:ext>
            </a:extLst>
          </p:cNvPr>
          <p:cNvSpPr txBox="1"/>
          <p:nvPr/>
        </p:nvSpPr>
        <p:spPr>
          <a:xfrm>
            <a:off x="7317871" y="4633142"/>
            <a:ext cx="4514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4F4306-7F01-1ED3-4458-9F904D98AF66}"/>
              </a:ext>
            </a:extLst>
          </p:cNvPr>
          <p:cNvSpPr txBox="1"/>
          <p:nvPr/>
        </p:nvSpPr>
        <p:spPr>
          <a:xfrm>
            <a:off x="3420291" y="5526592"/>
            <a:ext cx="1540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50 </a:t>
            </a:r>
            <a:r>
              <a:rPr lang="en-US" b="1" dirty="0" err="1">
                <a:solidFill>
                  <a:srgbClr val="FF0000"/>
                </a:solidFill>
              </a:rPr>
              <a:t>uA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56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3) A. RC Compensation:</a:t>
            </a:r>
            <a:br>
              <a:rPr lang="en-US" dirty="0"/>
            </a:br>
            <a:r>
              <a:rPr lang="en-US" dirty="0"/>
              <a:t>Testbench Maestro View	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C5F55D-41AA-1E2A-0479-3AB6DEB74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8" y="1848664"/>
            <a:ext cx="2425862" cy="48463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AC5FA79-652B-2C04-A50C-D7EAAF603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31" y="1843088"/>
            <a:ext cx="2170206" cy="4846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185D94-87C1-01AB-EB3D-941471F4906F}"/>
              </a:ext>
            </a:extLst>
          </p:cNvPr>
          <p:cNvSpPr txBox="1"/>
          <p:nvPr/>
        </p:nvSpPr>
        <p:spPr>
          <a:xfrm>
            <a:off x="1518024" y="2553629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2B83F-5191-7413-10CF-49BC060EA6E3}"/>
              </a:ext>
            </a:extLst>
          </p:cNvPr>
          <p:cNvSpPr txBox="1"/>
          <p:nvPr/>
        </p:nvSpPr>
        <p:spPr>
          <a:xfrm>
            <a:off x="6426268" y="2553629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STB Analysis</a:t>
            </a:r>
          </a:p>
        </p:txBody>
      </p:sp>
    </p:spTree>
    <p:extLst>
      <p:ext uri="{BB962C8B-B14F-4D97-AF65-F5344CB8AC3E}">
        <p14:creationId xmlns:p14="http://schemas.microsoft.com/office/powerpoint/2010/main" val="108762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3) A. RC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C426F7E-4700-6285-A75D-33CF84754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403" y="1368214"/>
            <a:ext cx="6017993" cy="529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3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3) A. RC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A4C93B1C-E771-70E3-B862-82C9879BD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403" y="1368214"/>
            <a:ext cx="6017993" cy="5414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8A07D4-2B10-B658-8444-4E9D23613C6D}"/>
                  </a:ext>
                </a:extLst>
              </p:cNvPr>
              <p:cNvSpPr txBox="1"/>
              <p:nvPr/>
            </p:nvSpPr>
            <p:spPr>
              <a:xfrm>
                <a:off x="9373509" y="2232212"/>
                <a:ext cx="2619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𝐿𝑜𝑜𝑝𝐺𝑎𝑖𝑛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8A07D4-2B10-B658-8444-4E9D23613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509" y="2232212"/>
                <a:ext cx="2619243" cy="276999"/>
              </a:xfrm>
              <a:prstGeom prst="rect">
                <a:avLst/>
              </a:prstGeom>
              <a:blipFill>
                <a:blip r:embed="rId3"/>
                <a:stretch>
                  <a:fillRect l="-2797" t="-2174" r="-303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7BD60F-94AC-B54A-DFC7-5BA31915964C}"/>
                  </a:ext>
                </a:extLst>
              </p:cNvPr>
              <p:cNvSpPr txBox="1"/>
              <p:nvPr/>
            </p:nvSpPr>
            <p:spPr>
              <a:xfrm>
                <a:off x="9373509" y="3789223"/>
                <a:ext cx="2624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𝐿𝑜𝑜𝑝𝐺𝑎𝑖𝑛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𝑃h𝑎𝑠𝑒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7BD60F-94AC-B54A-DFC7-5BA319159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509" y="3789223"/>
                <a:ext cx="2624308" cy="276999"/>
              </a:xfrm>
              <a:prstGeom prst="rect">
                <a:avLst/>
              </a:prstGeom>
              <a:blipFill>
                <a:blip r:embed="rId4"/>
                <a:stretch>
                  <a:fillRect l="-2791" t="-4444" r="-302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D4C739-AC41-6FA8-7BAD-A777908B4F62}"/>
                  </a:ext>
                </a:extLst>
              </p:cNvPr>
              <p:cNvSpPr txBox="1"/>
              <p:nvPr/>
            </p:nvSpPr>
            <p:spPr>
              <a:xfrm>
                <a:off x="9373509" y="5420800"/>
                <a:ext cx="854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𝑃𝑆𝑅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D4C739-AC41-6FA8-7BAD-A777908B4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509" y="5420800"/>
                <a:ext cx="854978" cy="276999"/>
              </a:xfrm>
              <a:prstGeom prst="rect">
                <a:avLst/>
              </a:prstGeom>
              <a:blipFill>
                <a:blip r:embed="rId5"/>
                <a:stretch>
                  <a:fillRect l="-6429" t="-4348" r="-214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7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3) B. Miller Compensation:</a:t>
            </a:r>
            <a:br>
              <a:rPr lang="en-US" dirty="0"/>
            </a:br>
            <a:r>
              <a:rPr lang="en-US" dirty="0"/>
              <a:t>Testbench Schematics	</a:t>
            </a:r>
          </a:p>
        </p:txBody>
      </p:sp>
      <p:pic>
        <p:nvPicPr>
          <p:cNvPr id="11" name="Picture 10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BCE862F9-0D77-1E54-DCD8-6D5CA31DC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68" y="1690686"/>
            <a:ext cx="9115178" cy="47722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79F870-563F-05E3-84EF-73F45F95651A}"/>
              </a:ext>
            </a:extLst>
          </p:cNvPr>
          <p:cNvSpPr/>
          <p:nvPr/>
        </p:nvSpPr>
        <p:spPr>
          <a:xfrm>
            <a:off x="7058105" y="2918012"/>
            <a:ext cx="1037024" cy="753035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DD1EF3-B684-006C-659F-64D0FD52FCFB}"/>
              </a:ext>
            </a:extLst>
          </p:cNvPr>
          <p:cNvSpPr txBox="1"/>
          <p:nvPr/>
        </p:nvSpPr>
        <p:spPr>
          <a:xfrm>
            <a:off x="8095129" y="2935357"/>
            <a:ext cx="212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Miller compensation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8E3594-1B83-E8F0-7B93-8883CED9F487}"/>
              </a:ext>
            </a:extLst>
          </p:cNvPr>
          <p:cNvSpPr/>
          <p:nvPr/>
        </p:nvSpPr>
        <p:spPr>
          <a:xfrm>
            <a:off x="9349408" y="3922643"/>
            <a:ext cx="1286172" cy="11529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11158-2E21-C838-AF58-5B6DF09FC846}"/>
              </a:ext>
            </a:extLst>
          </p:cNvPr>
          <p:cNvSpPr txBox="1"/>
          <p:nvPr/>
        </p:nvSpPr>
        <p:spPr>
          <a:xfrm>
            <a:off x="10071429" y="354999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4167390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u="sng" dirty="0"/>
              <a:t>3) B. Miller Compensation:</a:t>
            </a:r>
            <a:br>
              <a:rPr lang="en-US" dirty="0"/>
            </a:br>
            <a:r>
              <a:rPr lang="en-US" dirty="0"/>
              <a:t>Testbench Schematics	</a:t>
            </a:r>
          </a:p>
        </p:txBody>
      </p:sp>
      <p:pic>
        <p:nvPicPr>
          <p:cNvPr id="2" name="Picture 1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498194A9-2A3D-BDFC-5F8D-AE7B04874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68" y="1690686"/>
            <a:ext cx="9115178" cy="4772280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C7D38237-FF94-0399-BB56-24B47813D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19" y="3632288"/>
            <a:ext cx="2089829" cy="3070049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9BFA73-261F-28E2-315E-383578A1216C}"/>
              </a:ext>
            </a:extLst>
          </p:cNvPr>
          <p:cNvCxnSpPr/>
          <p:nvPr/>
        </p:nvCxnSpPr>
        <p:spPr>
          <a:xfrm>
            <a:off x="1790963" y="3026979"/>
            <a:ext cx="857644" cy="128016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74820E3E-9F95-52AC-938F-DF5001AC0D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49" y="4499113"/>
            <a:ext cx="2896547" cy="2255133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E1F00E-245B-6509-A347-ACA806D49392}"/>
              </a:ext>
            </a:extLst>
          </p:cNvPr>
          <p:cNvCxnSpPr>
            <a:cxnSpLocks/>
          </p:cNvCxnSpPr>
          <p:nvPr/>
        </p:nvCxnSpPr>
        <p:spPr>
          <a:xfrm>
            <a:off x="7148595" y="4076827"/>
            <a:ext cx="355791" cy="42228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0071067-8C72-18C9-1321-1CCC4BD7DCFC}"/>
              </a:ext>
            </a:extLst>
          </p:cNvPr>
          <p:cNvSpPr/>
          <p:nvPr/>
        </p:nvSpPr>
        <p:spPr>
          <a:xfrm>
            <a:off x="7058105" y="2918012"/>
            <a:ext cx="1037024" cy="753035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26418F-4F5B-A505-51DF-ADBCFB4804F3}"/>
              </a:ext>
            </a:extLst>
          </p:cNvPr>
          <p:cNvSpPr txBox="1"/>
          <p:nvPr/>
        </p:nvSpPr>
        <p:spPr>
          <a:xfrm>
            <a:off x="8095129" y="2935357"/>
            <a:ext cx="212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Miller compensation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DB9018-00C7-FC01-2989-660836E49D99}"/>
              </a:ext>
            </a:extLst>
          </p:cNvPr>
          <p:cNvSpPr/>
          <p:nvPr/>
        </p:nvSpPr>
        <p:spPr>
          <a:xfrm>
            <a:off x="9349408" y="3922643"/>
            <a:ext cx="1286172" cy="11529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54EBF6-D3E4-958E-5E0C-4AAA19869235}"/>
              </a:ext>
            </a:extLst>
          </p:cNvPr>
          <p:cNvSpPr txBox="1"/>
          <p:nvPr/>
        </p:nvSpPr>
        <p:spPr>
          <a:xfrm>
            <a:off x="10071429" y="354999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2668470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3) B. Miller Compensation:</a:t>
            </a:r>
            <a:br>
              <a:rPr lang="en-US" dirty="0"/>
            </a:br>
            <a:r>
              <a:rPr lang="en-US" dirty="0"/>
              <a:t>Testbench Maestro View	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A2E4224-FEF6-6A25-F7D9-1F286C237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6" y="2231516"/>
            <a:ext cx="11365887" cy="352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06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3) B. Miller Compensation:</a:t>
            </a:r>
            <a:br>
              <a:rPr lang="en-US" dirty="0"/>
            </a:br>
            <a:r>
              <a:rPr lang="en-US" dirty="0"/>
              <a:t>Testbench Maestro View	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9C5F55D-41AA-1E2A-0479-3AB6DEB74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688" y="1848664"/>
            <a:ext cx="2425862" cy="48463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AC5FA79-652B-2C04-A50C-D7EAAF603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131" y="1843088"/>
            <a:ext cx="2170206" cy="4846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185D94-87C1-01AB-EB3D-941471F4906F}"/>
              </a:ext>
            </a:extLst>
          </p:cNvPr>
          <p:cNvSpPr txBox="1"/>
          <p:nvPr/>
        </p:nvSpPr>
        <p:spPr>
          <a:xfrm>
            <a:off x="1518024" y="2553629"/>
            <a:ext cx="1245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AC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2B83F-5191-7413-10CF-49BC060EA6E3}"/>
              </a:ext>
            </a:extLst>
          </p:cNvPr>
          <p:cNvSpPr txBox="1"/>
          <p:nvPr/>
        </p:nvSpPr>
        <p:spPr>
          <a:xfrm>
            <a:off x="6426268" y="2553629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STB Analysis</a:t>
            </a:r>
          </a:p>
        </p:txBody>
      </p:sp>
    </p:spTree>
    <p:extLst>
      <p:ext uri="{BB962C8B-B14F-4D97-AF65-F5344CB8AC3E}">
        <p14:creationId xmlns:p14="http://schemas.microsoft.com/office/powerpoint/2010/main" val="2839319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3) B. Miller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772132A-8953-685D-AC49-B7645F7BE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403" y="1368214"/>
            <a:ext cx="6017993" cy="530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07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3) B. Miller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8A07D4-2B10-B658-8444-4E9D23613C6D}"/>
                  </a:ext>
                </a:extLst>
              </p:cNvPr>
              <p:cNvSpPr txBox="1"/>
              <p:nvPr/>
            </p:nvSpPr>
            <p:spPr>
              <a:xfrm>
                <a:off x="9373509" y="2232212"/>
                <a:ext cx="26192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𝐿𝑜𝑜𝑝𝐺𝑎𝑖𝑛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68A07D4-2B10-B658-8444-4E9D23613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509" y="2232212"/>
                <a:ext cx="2619243" cy="276999"/>
              </a:xfrm>
              <a:prstGeom prst="rect">
                <a:avLst/>
              </a:prstGeom>
              <a:blipFill>
                <a:blip r:embed="rId2"/>
                <a:stretch>
                  <a:fillRect l="-2797" t="-2174" r="-303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7BD60F-94AC-B54A-DFC7-5BA31915964C}"/>
                  </a:ext>
                </a:extLst>
              </p:cNvPr>
              <p:cNvSpPr txBox="1"/>
              <p:nvPr/>
            </p:nvSpPr>
            <p:spPr>
              <a:xfrm>
                <a:off x="9373509" y="3789223"/>
                <a:ext cx="26243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𝐿𝑜𝑜𝑝𝐺𝑎𝑖𝑛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𝑃h𝑎𝑠𝑒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97BD60F-94AC-B54A-DFC7-5BA319159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509" y="3789223"/>
                <a:ext cx="2624308" cy="276999"/>
              </a:xfrm>
              <a:prstGeom prst="rect">
                <a:avLst/>
              </a:prstGeom>
              <a:blipFill>
                <a:blip r:embed="rId3"/>
                <a:stretch>
                  <a:fillRect l="-2791" t="-4444" r="-302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D4C739-AC41-6FA8-7BAD-A777908B4F62}"/>
                  </a:ext>
                </a:extLst>
              </p:cNvPr>
              <p:cNvSpPr txBox="1"/>
              <p:nvPr/>
            </p:nvSpPr>
            <p:spPr>
              <a:xfrm>
                <a:off x="9373509" y="5420800"/>
                <a:ext cx="854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𝑃𝑆𝑅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D4C739-AC41-6FA8-7BAD-A777908B4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509" y="5420800"/>
                <a:ext cx="854978" cy="276999"/>
              </a:xfrm>
              <a:prstGeom prst="rect">
                <a:avLst/>
              </a:prstGeom>
              <a:blipFill>
                <a:blip r:embed="rId4"/>
                <a:stretch>
                  <a:fillRect l="-6429" t="-4348" r="-2143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DBF0910-5356-3324-3174-BE8272E247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283" y="1368214"/>
            <a:ext cx="5402698" cy="541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2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F3FA-6D8E-3FC0-C3E0-405DD9CC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4) Noise Analysis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84F8CD-5D6B-C981-3DD6-F057735823C4}"/>
              </a:ext>
            </a:extLst>
          </p:cNvPr>
          <p:cNvSpPr txBox="1">
            <a:spLocks/>
          </p:cNvSpPr>
          <p:nvPr/>
        </p:nvSpPr>
        <p:spPr>
          <a:xfrm>
            <a:off x="838200" y="3363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7030A0"/>
                </a:solidFill>
              </a:rPr>
              <a:t>(Same Testbench as AC Testbench)</a:t>
            </a:r>
          </a:p>
        </p:txBody>
      </p:sp>
    </p:spTree>
    <p:extLst>
      <p:ext uri="{BB962C8B-B14F-4D97-AF65-F5344CB8AC3E}">
        <p14:creationId xmlns:p14="http://schemas.microsoft.com/office/powerpoint/2010/main" val="330386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F3FA-6D8E-3FC0-C3E0-405DD9CC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1) DC Analysis</a:t>
            </a:r>
          </a:p>
        </p:txBody>
      </p:sp>
    </p:spTree>
    <p:extLst>
      <p:ext uri="{BB962C8B-B14F-4D97-AF65-F5344CB8AC3E}">
        <p14:creationId xmlns:p14="http://schemas.microsoft.com/office/powerpoint/2010/main" val="220322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Testbench Maestro View	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20D9D4C-910E-6C66-B2F0-5EE963271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6" y="2231516"/>
            <a:ext cx="11365887" cy="38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16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Testbench Maestro View	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5E5DB5C-C5A5-D323-A852-2A295D5078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12" y="1533177"/>
            <a:ext cx="2327772" cy="52172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151317-E4C2-26E7-8B84-229D438B470F}"/>
              </a:ext>
            </a:extLst>
          </p:cNvPr>
          <p:cNvSpPr txBox="1"/>
          <p:nvPr/>
        </p:nvSpPr>
        <p:spPr>
          <a:xfrm>
            <a:off x="3367003" y="2553629"/>
            <a:ext cx="15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Noise Analysis</a:t>
            </a:r>
          </a:p>
        </p:txBody>
      </p:sp>
    </p:spTree>
    <p:extLst>
      <p:ext uri="{BB962C8B-B14F-4D97-AF65-F5344CB8AC3E}">
        <p14:creationId xmlns:p14="http://schemas.microsoft.com/office/powerpoint/2010/main" val="3311272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4) A. RC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94335BC-8C3C-22D5-6199-B8B85FAA5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09" y="1843088"/>
            <a:ext cx="8550038" cy="46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714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4) A. RC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5575B7-B7CD-6408-39BB-F0BAEB29D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31" y="1843088"/>
            <a:ext cx="10002137" cy="4682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966111-C78E-B018-BFD5-F4DBE90EFD1A}"/>
                  </a:ext>
                </a:extLst>
              </p:cNvPr>
              <p:cNvSpPr txBox="1"/>
              <p:nvPr/>
            </p:nvSpPr>
            <p:spPr>
              <a:xfrm>
                <a:off x="6495839" y="4046069"/>
                <a:ext cx="1179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A966111-C78E-B018-BFD5-F4DBE90EF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839" y="4046069"/>
                <a:ext cx="1179875" cy="276999"/>
              </a:xfrm>
              <a:prstGeom prst="rect">
                <a:avLst/>
              </a:prstGeom>
              <a:blipFill>
                <a:blip r:embed="rId3"/>
                <a:stretch>
                  <a:fillRect l="-4663" t="-4444" r="-72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8CEDD7-E486-FB5B-8DB4-0B14A870E2AA}"/>
                  </a:ext>
                </a:extLst>
              </p:cNvPr>
              <p:cNvSpPr txBox="1"/>
              <p:nvPr/>
            </p:nvSpPr>
            <p:spPr>
              <a:xfrm>
                <a:off x="1282862" y="3870572"/>
                <a:ext cx="128374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8CEDD7-E486-FB5B-8DB4-0B14A870E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862" y="3870572"/>
                <a:ext cx="1283749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1248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4) B. Miller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4E9C5D-D678-3E9F-0370-AE2939F90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509" y="1843088"/>
            <a:ext cx="8550038" cy="467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429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4) A. RC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7F927D-8953-75E2-CF2D-672FB2BF2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31" y="1843088"/>
            <a:ext cx="10018506" cy="46829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F09554-54CC-9964-016F-F36B31C5D60F}"/>
                  </a:ext>
                </a:extLst>
              </p:cNvPr>
              <p:cNvSpPr txBox="1"/>
              <p:nvPr/>
            </p:nvSpPr>
            <p:spPr>
              <a:xfrm>
                <a:off x="6495839" y="4046069"/>
                <a:ext cx="1179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F09554-54CC-9964-016F-F36B31C5D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839" y="4046069"/>
                <a:ext cx="1179875" cy="276999"/>
              </a:xfrm>
              <a:prstGeom prst="rect">
                <a:avLst/>
              </a:prstGeom>
              <a:blipFill>
                <a:blip r:embed="rId3"/>
                <a:stretch>
                  <a:fillRect l="-4663" t="-4444" r="-72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F92CFF-E2A8-FC7F-164E-5D01641D5483}"/>
                  </a:ext>
                </a:extLst>
              </p:cNvPr>
              <p:cNvSpPr txBox="1"/>
              <p:nvPr/>
            </p:nvSpPr>
            <p:spPr>
              <a:xfrm>
                <a:off x="1282862" y="3870572"/>
                <a:ext cx="1283749" cy="627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𝑁𝑜𝑖𝑠𝑒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𝐻𝑧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F92CFF-E2A8-FC7F-164E-5D01641D5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2862" y="3870572"/>
                <a:ext cx="1283749" cy="6279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4988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F3FA-6D8E-3FC0-C3E0-405DD9CC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5) Step-Load (Transient) VS AC/STB Sweep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D84F40-71F1-BE50-955D-F69D319C0A09}"/>
              </a:ext>
            </a:extLst>
          </p:cNvPr>
          <p:cNvSpPr txBox="1">
            <a:spLocks/>
          </p:cNvSpPr>
          <p:nvPr/>
        </p:nvSpPr>
        <p:spPr>
          <a:xfrm>
            <a:off x="838200" y="33638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7030A0"/>
                </a:solidFill>
              </a:rPr>
              <a:t>Sweeping the compensation R changes the dominant pole &amp; the zero frequencies.</a:t>
            </a:r>
          </a:p>
          <a:p>
            <a:pPr algn="ctr"/>
            <a:r>
              <a:rPr lang="en-US" sz="2400" dirty="0">
                <a:solidFill>
                  <a:srgbClr val="7030A0"/>
                </a:solidFill>
              </a:rPr>
              <a:t>This changes the PSRR, the stability, &amp; the step-response of the system.</a:t>
            </a:r>
          </a:p>
        </p:txBody>
      </p:sp>
    </p:spTree>
    <p:extLst>
      <p:ext uri="{BB962C8B-B14F-4D97-AF65-F5344CB8AC3E}">
        <p14:creationId xmlns:p14="http://schemas.microsoft.com/office/powerpoint/2010/main" val="2884906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Testbench Schematics</a:t>
            </a:r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93786C-28EB-2CF3-8C5D-E93D984EA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690688"/>
            <a:ext cx="9188983" cy="4772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69A9D9-5DE8-6912-B357-B02E9CB91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884" y="219447"/>
            <a:ext cx="2299381" cy="3209553"/>
          </a:xfrm>
          <a:prstGeom prst="rect">
            <a:avLst/>
          </a:prstGeom>
          <a:ln>
            <a:solidFill>
              <a:srgbClr val="FFC000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C561285-9242-3AF0-16CF-98531EAEAEC8}"/>
              </a:ext>
            </a:extLst>
          </p:cNvPr>
          <p:cNvCxnSpPr/>
          <p:nvPr/>
        </p:nvCxnSpPr>
        <p:spPr>
          <a:xfrm flipV="1">
            <a:off x="9009529" y="3429000"/>
            <a:ext cx="1136277" cy="7328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520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Testbench Maestro View	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C48F7D-7345-588E-1CE1-DCD8C1635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55" y="1965159"/>
            <a:ext cx="11365887" cy="42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750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Testbench Maestro View	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151317-E4C2-26E7-8B84-229D438B470F}"/>
              </a:ext>
            </a:extLst>
          </p:cNvPr>
          <p:cNvSpPr txBox="1"/>
          <p:nvPr/>
        </p:nvSpPr>
        <p:spPr>
          <a:xfrm>
            <a:off x="3024099" y="2553629"/>
            <a:ext cx="18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Transient Analysis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C93C1EB-E7EA-34AB-3135-03450C9276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12" y="1533177"/>
            <a:ext cx="3551809" cy="47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Testbench Schematics	(LDO)</a:t>
            </a:r>
          </a:p>
        </p:txBody>
      </p:sp>
      <p:pic>
        <p:nvPicPr>
          <p:cNvPr id="19" name="Picture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F585932-B5B5-3FD2-924E-D580279F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68" y="1690688"/>
            <a:ext cx="9105663" cy="47722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CA42378-9F65-F246-DB2E-C2F951CB8651}"/>
              </a:ext>
            </a:extLst>
          </p:cNvPr>
          <p:cNvSpPr/>
          <p:nvPr/>
        </p:nvSpPr>
        <p:spPr>
          <a:xfrm>
            <a:off x="3399183" y="2173357"/>
            <a:ext cx="5519530" cy="3843130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3819A4-0777-894B-4208-156C4AB562EA}"/>
              </a:ext>
            </a:extLst>
          </p:cNvPr>
          <p:cNvSpPr txBox="1"/>
          <p:nvPr/>
        </p:nvSpPr>
        <p:spPr>
          <a:xfrm>
            <a:off x="8852452" y="1804025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LDO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7E0720-FEFD-D889-C171-2D21CDEA13D8}"/>
              </a:ext>
            </a:extLst>
          </p:cNvPr>
          <p:cNvSpPr/>
          <p:nvPr/>
        </p:nvSpPr>
        <p:spPr>
          <a:xfrm>
            <a:off x="9349408" y="3922643"/>
            <a:ext cx="1286172" cy="11529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A26501-376D-40D8-2ADD-F8D0B88AAF5D}"/>
              </a:ext>
            </a:extLst>
          </p:cNvPr>
          <p:cNvSpPr txBox="1"/>
          <p:nvPr/>
        </p:nvSpPr>
        <p:spPr>
          <a:xfrm>
            <a:off x="10071429" y="354999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8221455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A. RC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098A4F-C41C-CD35-B35B-EC54FB1B1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73" y="1264864"/>
            <a:ext cx="8237662" cy="54785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A57765-99FF-33A6-E60E-E4E7FFEC2725}"/>
              </a:ext>
            </a:extLst>
          </p:cNvPr>
          <p:cNvCxnSpPr/>
          <p:nvPr/>
        </p:nvCxnSpPr>
        <p:spPr>
          <a:xfrm>
            <a:off x="4182035" y="1768287"/>
            <a:ext cx="714038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6DA1A4-904B-F6B7-B47B-AE0F2061FEDA}"/>
              </a:ext>
            </a:extLst>
          </p:cNvPr>
          <p:cNvSpPr txBox="1"/>
          <p:nvPr/>
        </p:nvSpPr>
        <p:spPr>
          <a:xfrm>
            <a:off x="11214848" y="1464990"/>
            <a:ext cx="903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Sweeping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C1EE8-FE4B-0839-AF4C-8D2A9C96D716}"/>
              </a:ext>
            </a:extLst>
          </p:cNvPr>
          <p:cNvSpPr/>
          <p:nvPr/>
        </p:nvSpPr>
        <p:spPr>
          <a:xfrm>
            <a:off x="9177618" y="4215653"/>
            <a:ext cx="477372" cy="147918"/>
          </a:xfrm>
          <a:prstGeom prst="rect">
            <a:avLst/>
          </a:prstGeom>
          <a:solidFill>
            <a:srgbClr val="FAFAC8">
              <a:alpha val="25098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9862C-98FA-1EA6-F210-BECAD8A45744}"/>
              </a:ext>
            </a:extLst>
          </p:cNvPr>
          <p:cNvSpPr/>
          <p:nvPr/>
        </p:nvSpPr>
        <p:spPr>
          <a:xfrm>
            <a:off x="9177618" y="1464990"/>
            <a:ext cx="477372" cy="532577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560E9C9-6ECF-2D03-E23E-3EE6E0F55331}"/>
              </a:ext>
            </a:extLst>
          </p:cNvPr>
          <p:cNvSpPr/>
          <p:nvPr/>
        </p:nvSpPr>
        <p:spPr>
          <a:xfrm>
            <a:off x="9197790" y="5331621"/>
            <a:ext cx="477372" cy="147918"/>
          </a:xfrm>
          <a:prstGeom prst="rect">
            <a:avLst/>
          </a:prstGeom>
          <a:solidFill>
            <a:srgbClr val="FAFAC8">
              <a:alpha val="25098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05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A. RC Compensation:</a:t>
            </a:r>
            <a:br>
              <a:rPr lang="en-US" dirty="0"/>
            </a:br>
            <a:r>
              <a:rPr lang="en-US" dirty="0"/>
              <a:t>Results			(R= 300 Ohms)	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FA8E74F2-D873-6234-5542-9EBF6B9B9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" y="1943942"/>
            <a:ext cx="5788960" cy="4317103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BF86FCBC-1FD6-8840-296B-3BB55CFC1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9827"/>
            <a:ext cx="5788960" cy="4306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551E2B-867B-435C-A089-12DCD6E4441D}"/>
                  </a:ext>
                </a:extLst>
              </p:cNvPr>
              <p:cNvSpPr txBox="1"/>
              <p:nvPr/>
            </p:nvSpPr>
            <p:spPr>
              <a:xfrm>
                <a:off x="2003076" y="2667932"/>
                <a:ext cx="14543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𝐿𝑜𝑜𝑝𝐺𝑎𝑖𝑛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𝑀𝑎𝑔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20)</m:t>
                      </m:r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551E2B-867B-435C-A089-12DCD6E44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76" y="2667932"/>
                <a:ext cx="1454309" cy="153888"/>
              </a:xfrm>
              <a:prstGeom prst="rect">
                <a:avLst/>
              </a:prstGeom>
              <a:blipFill>
                <a:blip r:embed="rId4"/>
                <a:stretch>
                  <a:fillRect l="-2941" t="-4000" r="-3361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8A6DEA-8B10-27A0-E454-39047D44C640}"/>
                  </a:ext>
                </a:extLst>
              </p:cNvPr>
              <p:cNvSpPr txBox="1"/>
              <p:nvPr/>
            </p:nvSpPr>
            <p:spPr>
              <a:xfrm>
                <a:off x="2003076" y="3959237"/>
                <a:ext cx="146033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𝐿𝑜𝑜𝑝𝐺𝑎𝑖𝑛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𝑃h𝑎𝑠𝑒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8A6DEA-8B10-27A0-E454-39047D44C6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76" y="3959237"/>
                <a:ext cx="1460336" cy="153888"/>
              </a:xfrm>
              <a:prstGeom prst="rect">
                <a:avLst/>
              </a:prstGeom>
              <a:blipFill>
                <a:blip r:embed="rId5"/>
                <a:stretch>
                  <a:fillRect l="-2929" r="-3347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D49A2B-C013-22DF-8A90-AF2B9777F15E}"/>
                  </a:ext>
                </a:extLst>
              </p:cNvPr>
              <p:cNvSpPr txBox="1"/>
              <p:nvPr/>
            </p:nvSpPr>
            <p:spPr>
              <a:xfrm>
                <a:off x="2003076" y="5250542"/>
                <a:ext cx="47455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𝑃𝑆𝑅</m:t>
                      </m:r>
                      <m:sSup>
                        <m:sSupPr>
                          <m:ctrlP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D49A2B-C013-22DF-8A90-AF2B9777F1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076" y="5250542"/>
                <a:ext cx="474552" cy="153888"/>
              </a:xfrm>
              <a:prstGeom prst="rect">
                <a:avLst/>
              </a:prstGeom>
              <a:blipFill>
                <a:blip r:embed="rId6"/>
                <a:stretch>
                  <a:fillRect l="-6494" r="-2597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4C8BE7-E2DA-4F3C-FFC5-ADDADEA80774}"/>
                  </a:ext>
                </a:extLst>
              </p:cNvPr>
              <p:cNvSpPr txBox="1"/>
              <p:nvPr/>
            </p:nvSpPr>
            <p:spPr>
              <a:xfrm>
                <a:off x="11416078" y="3163999"/>
                <a:ext cx="35670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𝑉𝑅𝐸𝐺</m:t>
                      </m:r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4C8BE7-E2DA-4F3C-FFC5-ADDADEA80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078" y="3163999"/>
                <a:ext cx="356701" cy="153888"/>
              </a:xfrm>
              <a:prstGeom prst="rect">
                <a:avLst/>
              </a:prstGeom>
              <a:blipFill>
                <a:blip r:embed="rId7"/>
                <a:stretch>
                  <a:fillRect l="-8621" r="-689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A97A66-53A1-5E6F-EB18-7A3EA44FADDA}"/>
                  </a:ext>
                </a:extLst>
              </p:cNvPr>
              <p:cNvSpPr txBox="1"/>
              <p:nvPr/>
            </p:nvSpPr>
            <p:spPr>
              <a:xfrm>
                <a:off x="11416077" y="4556394"/>
                <a:ext cx="3923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𝐼𝐿𝑜𝑎𝑑</m:t>
                      </m:r>
                    </m:oMath>
                  </m:oMathPara>
                </a14:m>
                <a:endParaRPr lang="en-US" sz="1000" b="0" dirty="0">
                  <a:solidFill>
                    <a:srgbClr val="FF0000"/>
                  </a:solidFill>
                </a:endParaRPr>
              </a:p>
              <a:p>
                <a:r>
                  <a:rPr lang="en-US" sz="1000" dirty="0">
                    <a:solidFill>
                      <a:srgbClr val="FF0000"/>
                    </a:solidFill>
                  </a:rPr>
                  <a:t>(Step)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A97A66-53A1-5E6F-EB18-7A3EA44FA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077" y="4556394"/>
                <a:ext cx="392352" cy="307777"/>
              </a:xfrm>
              <a:prstGeom prst="rect">
                <a:avLst/>
              </a:prstGeom>
              <a:blipFill>
                <a:blip r:embed="rId8"/>
                <a:stretch>
                  <a:fillRect l="-20313" r="-4688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00632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A. RC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E68D237E-2042-0827-BD1B-7098B2202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2" y="1943942"/>
            <a:ext cx="5788960" cy="4311920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C0C0CAF6-A7CA-DA95-AAD7-1A365898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90" y="1945266"/>
            <a:ext cx="5788960" cy="431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58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A. RC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056F44A9-64FE-C211-B95E-74FEF92C5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2" y="1943942"/>
            <a:ext cx="5794143" cy="4311920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017844D5-7F8E-B913-6844-41E1133F3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2"/>
            <a:ext cx="5776827" cy="43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08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A. RC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B310DD61-F8D1-273E-614F-50EF09264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3" y="1943942"/>
            <a:ext cx="5788960" cy="4317103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12B9887A-D178-DC45-D5F8-A0C69A34C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3"/>
            <a:ext cx="5788960" cy="43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79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A. RC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6BEFA-99C2-E0CE-3221-20BE6DC31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2" y="1943943"/>
            <a:ext cx="5782011" cy="4311920"/>
          </a:xfrm>
          <a:prstGeom prst="rect">
            <a:avLst/>
          </a:prstGeom>
        </p:spPr>
      </p:pic>
      <p:pic>
        <p:nvPicPr>
          <p:cNvPr id="13" name="Picture 12" descr="A screen shot of a graph&#10;&#10;Description automatically generated">
            <a:extLst>
              <a:ext uri="{FF2B5EF4-FFF2-40B4-BE49-F238E27FC236}">
                <a16:creationId xmlns:a16="http://schemas.microsoft.com/office/drawing/2014/main" id="{F6BEC9B6-66D3-2F42-E1ED-2344D2317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3"/>
            <a:ext cx="5788960" cy="43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6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A. RC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6" name="Picture 5" descr="A computer screen with colorful lines&#10;&#10;Description automatically generated">
            <a:extLst>
              <a:ext uri="{FF2B5EF4-FFF2-40B4-BE49-F238E27FC236}">
                <a16:creationId xmlns:a16="http://schemas.microsoft.com/office/drawing/2014/main" id="{7E978CF5-84EE-05BF-3318-D44EC51ED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2" y="1943942"/>
            <a:ext cx="5775063" cy="4306739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327DE621-3627-0D90-4E3A-1FF92E284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2"/>
            <a:ext cx="5788960" cy="43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68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A. RC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9D05B669-2B92-A57F-BD49-4B222968A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3" y="1943942"/>
            <a:ext cx="5788960" cy="4311920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0B3C0637-9063-76DC-8A9A-6282D8EB7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2"/>
            <a:ext cx="5782003" cy="43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96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A. RC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8AECC0AE-7534-7271-9037-27CEDDD31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2" y="1943942"/>
            <a:ext cx="5782003" cy="4306738"/>
          </a:xfrm>
          <a:prstGeom prst="rect">
            <a:avLst/>
          </a:prstGeom>
        </p:spPr>
      </p:pic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6A51183D-9D12-3C25-BC22-475ACE7ABC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2"/>
            <a:ext cx="5788961" cy="430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236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B1750AF-A664-700F-CF94-A4D0B0D03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673" y="1264864"/>
            <a:ext cx="8281362" cy="54785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B. Miller Compensation:</a:t>
            </a:r>
            <a:br>
              <a:rPr lang="en-US" dirty="0"/>
            </a:br>
            <a:r>
              <a:rPr lang="en-US" dirty="0"/>
              <a:t>Results	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A57765-99FF-33A6-E60E-E4E7FFEC2725}"/>
              </a:ext>
            </a:extLst>
          </p:cNvPr>
          <p:cNvCxnSpPr/>
          <p:nvPr/>
        </p:nvCxnSpPr>
        <p:spPr>
          <a:xfrm>
            <a:off x="4182035" y="1768287"/>
            <a:ext cx="714038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36DA1A4-904B-F6B7-B47B-AE0F2061FEDA}"/>
              </a:ext>
            </a:extLst>
          </p:cNvPr>
          <p:cNvSpPr txBox="1"/>
          <p:nvPr/>
        </p:nvSpPr>
        <p:spPr>
          <a:xfrm>
            <a:off x="11214848" y="1464990"/>
            <a:ext cx="903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</a:rPr>
              <a:t>Sweeping 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C1EE8-FE4B-0839-AF4C-8D2A9C96D716}"/>
              </a:ext>
            </a:extLst>
          </p:cNvPr>
          <p:cNvSpPr/>
          <p:nvPr/>
        </p:nvSpPr>
        <p:spPr>
          <a:xfrm>
            <a:off x="9177618" y="4215653"/>
            <a:ext cx="477372" cy="147918"/>
          </a:xfrm>
          <a:prstGeom prst="rect">
            <a:avLst/>
          </a:prstGeom>
          <a:solidFill>
            <a:srgbClr val="FAFAC8">
              <a:alpha val="25098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99862C-98FA-1EA6-F210-BECAD8A45744}"/>
              </a:ext>
            </a:extLst>
          </p:cNvPr>
          <p:cNvSpPr/>
          <p:nvPr/>
        </p:nvSpPr>
        <p:spPr>
          <a:xfrm>
            <a:off x="9197790" y="1464990"/>
            <a:ext cx="477372" cy="532577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7DE11A-898A-4D6E-4239-D7AD94B8A29B}"/>
              </a:ext>
            </a:extLst>
          </p:cNvPr>
          <p:cNvSpPr/>
          <p:nvPr/>
        </p:nvSpPr>
        <p:spPr>
          <a:xfrm>
            <a:off x="9197790" y="5331621"/>
            <a:ext cx="477372" cy="147918"/>
          </a:xfrm>
          <a:prstGeom prst="rect">
            <a:avLst/>
          </a:prstGeom>
          <a:solidFill>
            <a:srgbClr val="FAFAC8">
              <a:alpha val="25098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7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Testbench Schematics	(</a:t>
            </a:r>
            <a:r>
              <a:rPr lang="en-US" dirty="0" err="1"/>
              <a:t>OpAmp</a:t>
            </a:r>
            <a:r>
              <a:rPr lang="en-US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B991B-E88C-1809-3DFA-8D4507524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772" y="1690688"/>
            <a:ext cx="8286454" cy="484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32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B. Miller Compensation:</a:t>
            </a:r>
            <a:br>
              <a:rPr lang="en-US" dirty="0"/>
            </a:br>
            <a:r>
              <a:rPr lang="en-US" dirty="0"/>
              <a:t>Results			(R= 300 Ohms)	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7625110B-5A75-E9F8-A7E4-102E9C867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2"/>
            <a:ext cx="5788960" cy="4306738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D368C5A8-4AF2-CE05-B1E0-B6464599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" y="1943941"/>
            <a:ext cx="5788959" cy="4306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60B526-56F1-FD1E-B55A-ADE6038BE132}"/>
                  </a:ext>
                </a:extLst>
              </p:cNvPr>
              <p:cNvSpPr txBox="1"/>
              <p:nvPr/>
            </p:nvSpPr>
            <p:spPr>
              <a:xfrm>
                <a:off x="2377432" y="2667932"/>
                <a:ext cx="145430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𝐿𝑜𝑜𝑝𝐺𝑎𝑖𝑛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𝑀𝑎𝑔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20)</m:t>
                      </m:r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60B526-56F1-FD1E-B55A-ADE6038BE1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32" y="2667932"/>
                <a:ext cx="1454309" cy="153888"/>
              </a:xfrm>
              <a:prstGeom prst="rect">
                <a:avLst/>
              </a:prstGeom>
              <a:blipFill>
                <a:blip r:embed="rId4"/>
                <a:stretch>
                  <a:fillRect l="-2929" t="-4000" r="-292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6361A7-1260-D1CC-6C15-48DC432A820A}"/>
                  </a:ext>
                </a:extLst>
              </p:cNvPr>
              <p:cNvSpPr txBox="1"/>
              <p:nvPr/>
            </p:nvSpPr>
            <p:spPr>
              <a:xfrm>
                <a:off x="2377432" y="3959237"/>
                <a:ext cx="1460336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𝐿𝑜𝑜𝑝𝐺𝑎𝑖𝑛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𝑃h𝑎𝑠𝑒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𝑑𝑒𝑔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6361A7-1260-D1CC-6C15-48DC432A8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32" y="3959237"/>
                <a:ext cx="1460336" cy="153888"/>
              </a:xfrm>
              <a:prstGeom prst="rect">
                <a:avLst/>
              </a:prstGeom>
              <a:blipFill>
                <a:blip r:embed="rId5"/>
                <a:stretch>
                  <a:fillRect l="-2917" r="-2917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DA8C6-5BD8-6871-B11E-1BA50494797D}"/>
                  </a:ext>
                </a:extLst>
              </p:cNvPr>
              <p:cNvSpPr txBox="1"/>
              <p:nvPr/>
            </p:nvSpPr>
            <p:spPr>
              <a:xfrm>
                <a:off x="2377432" y="5250542"/>
                <a:ext cx="474552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𝑃𝑆𝑅</m:t>
                      </m:r>
                      <m:sSup>
                        <m:sSupPr>
                          <m:ctrlP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E7DA8C6-5BD8-6871-B11E-1BA504947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432" y="5250542"/>
                <a:ext cx="474552" cy="153888"/>
              </a:xfrm>
              <a:prstGeom prst="rect">
                <a:avLst/>
              </a:prstGeom>
              <a:blipFill>
                <a:blip r:embed="rId6"/>
                <a:stretch>
                  <a:fillRect l="-6410" r="-128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C445DB-40F1-DB0C-B680-1285AD1A7E2E}"/>
                  </a:ext>
                </a:extLst>
              </p:cNvPr>
              <p:cNvSpPr txBox="1"/>
              <p:nvPr/>
            </p:nvSpPr>
            <p:spPr>
              <a:xfrm>
                <a:off x="11416078" y="3163999"/>
                <a:ext cx="35670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𝑉𝑅𝐸𝐺</m:t>
                      </m:r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CC445DB-40F1-DB0C-B680-1285AD1A7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078" y="3163999"/>
                <a:ext cx="356701" cy="153888"/>
              </a:xfrm>
              <a:prstGeom prst="rect">
                <a:avLst/>
              </a:prstGeom>
              <a:blipFill>
                <a:blip r:embed="rId7"/>
                <a:stretch>
                  <a:fillRect l="-8621" r="-6897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A4F1C2-8150-946D-2AE4-22962F0AED22}"/>
                  </a:ext>
                </a:extLst>
              </p:cNvPr>
              <p:cNvSpPr txBox="1"/>
              <p:nvPr/>
            </p:nvSpPr>
            <p:spPr>
              <a:xfrm>
                <a:off x="11416077" y="4556394"/>
                <a:ext cx="3923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𝐼𝐿𝑜𝑎𝑑</m:t>
                      </m:r>
                    </m:oMath>
                  </m:oMathPara>
                </a14:m>
                <a:endParaRPr lang="en-US" sz="1000" b="0" dirty="0">
                  <a:solidFill>
                    <a:srgbClr val="FF0000"/>
                  </a:solidFill>
                </a:endParaRPr>
              </a:p>
              <a:p>
                <a:r>
                  <a:rPr lang="en-US" sz="1000" dirty="0">
                    <a:solidFill>
                      <a:srgbClr val="FF0000"/>
                    </a:solidFill>
                  </a:rPr>
                  <a:t>(Step)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A4F1C2-8150-946D-2AE4-22962F0AE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077" y="4556394"/>
                <a:ext cx="392352" cy="307777"/>
              </a:xfrm>
              <a:prstGeom prst="rect">
                <a:avLst/>
              </a:prstGeom>
              <a:blipFill>
                <a:blip r:embed="rId8"/>
                <a:stretch>
                  <a:fillRect l="-20313" r="-4688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1544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B. Miller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3ADFAAD5-79F7-6B2B-93D3-09FCC8868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" y="1943941"/>
            <a:ext cx="5788959" cy="4306737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D2195592-20B7-C250-F5F5-CF09DA206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8" y="1943941"/>
            <a:ext cx="5788959" cy="43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10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B. Miller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C847ADA-8748-0824-9BF2-8A16B5EF7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0" y="1943941"/>
            <a:ext cx="5788959" cy="4306736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998B7CB4-0F65-19F0-C22E-19699E87F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2"/>
            <a:ext cx="5788958" cy="43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8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B. Miller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2B0DC344-BB86-C067-8071-361BED89D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" y="1943941"/>
            <a:ext cx="5788959" cy="4306737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5B124AD9-7462-F616-169B-98E4ADDD8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90" y="1943941"/>
            <a:ext cx="5788960" cy="43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229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B. Miller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7625110B-5A75-E9F8-A7E4-102E9C867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2"/>
            <a:ext cx="5788960" cy="4306738"/>
          </a:xfrm>
          <a:prstGeom prst="rect">
            <a:avLst/>
          </a:prstGeom>
        </p:spPr>
      </p:pic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D368C5A8-4AF2-CE05-B1E0-B64645995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" y="1943941"/>
            <a:ext cx="5788959" cy="43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35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B. Miller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0ADE2C8-6171-B43F-28F7-1A0E2A76B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" y="1943941"/>
            <a:ext cx="5788959" cy="4306737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A830D9A0-0E8E-99F4-61BE-24FFF9B6C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9" y="1943941"/>
            <a:ext cx="5788959" cy="43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99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B. Miller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4E8641B3-C9D3-61B0-D9B6-5CE685755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" y="1943941"/>
            <a:ext cx="5788959" cy="4306737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7D18AE89-99D2-40BE-EDD8-7709A5E842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8" y="1943941"/>
            <a:ext cx="5788959" cy="43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023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DD64A-7FDC-389C-1C28-146CF017B863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5) B. Miller Compensation:</a:t>
            </a:r>
            <a:br>
              <a:rPr lang="en-US" dirty="0"/>
            </a:br>
            <a:r>
              <a:rPr lang="en-US" dirty="0"/>
              <a:t>Results			(Sweeping R)	</a:t>
            </a:r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5240670-79CF-E027-A617-4655BCD56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1" y="1943941"/>
            <a:ext cx="5788959" cy="4306737"/>
          </a:xfrm>
          <a:prstGeom prst="rect">
            <a:avLst/>
          </a:prstGeom>
        </p:spPr>
      </p:pic>
      <p:pic>
        <p:nvPicPr>
          <p:cNvPr id="9" name="Picture 8" descr="A screen shot of a graph&#10;&#10;Description automatically generated">
            <a:extLst>
              <a:ext uri="{FF2B5EF4-FFF2-40B4-BE49-F238E27FC236}">
                <a16:creationId xmlns:a16="http://schemas.microsoft.com/office/drawing/2014/main" id="{7C775043-4809-6FB9-8372-985AC1C85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288" y="1943941"/>
            <a:ext cx="5788959" cy="430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78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C3BF1-A72E-D63B-D5EC-E773E9AF0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23F5937-94AD-04EE-5AC9-A645C0E0CD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8428360"/>
                  </p:ext>
                </p:extLst>
              </p:nvPr>
            </p:nvGraphicFramePr>
            <p:xfrm>
              <a:off x="3180272" y="2030253"/>
              <a:ext cx="5975229" cy="366896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6776">
                      <a:extLst>
                        <a:ext uri="{9D8B030D-6E8A-4147-A177-3AD203B41FA5}">
                          <a16:colId xmlns:a16="http://schemas.microsoft.com/office/drawing/2014/main" val="1542627275"/>
                        </a:ext>
                      </a:extLst>
                    </a:gridCol>
                    <a:gridCol w="1546151">
                      <a:extLst>
                        <a:ext uri="{9D8B030D-6E8A-4147-A177-3AD203B41FA5}">
                          <a16:colId xmlns:a16="http://schemas.microsoft.com/office/drawing/2014/main" val="4095038722"/>
                        </a:ext>
                      </a:extLst>
                    </a:gridCol>
                    <a:gridCol w="1546151">
                      <a:extLst>
                        <a:ext uri="{9D8B030D-6E8A-4147-A177-3AD203B41FA5}">
                          <a16:colId xmlns:a16="http://schemas.microsoft.com/office/drawing/2014/main" val="1578064544"/>
                        </a:ext>
                      </a:extLst>
                    </a:gridCol>
                    <a:gridCol w="1546151">
                      <a:extLst>
                        <a:ext uri="{9D8B030D-6E8A-4147-A177-3AD203B41FA5}">
                          <a16:colId xmlns:a16="http://schemas.microsoft.com/office/drawing/2014/main" val="2874558313"/>
                        </a:ext>
                      </a:extLst>
                    </a:gridCol>
                  </a:tblGrid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Parameters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Value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6114488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Supply Voltage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1.2 V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5882372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Reference Voltage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0.75 V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6855569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Regulated Voltage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0.9 V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2335470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Load Current Range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5 mA – 30 mA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7978701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Load Capacitor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200 pF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7543161"/>
                      </a:ext>
                    </a:extLst>
                  </a:tr>
                  <a:tr h="180975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Compensation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R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300 Ohms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8116457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C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20 pF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758229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00" dirty="0">
                              <a:solidFill>
                                <a:schemeClr val="bg1"/>
                              </a:solidFill>
                              <a:effectLst/>
                            </a:rPr>
                            <a:t> </a:t>
                          </a:r>
                          <a:endParaRPr lang="en-US" sz="5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00" dirty="0">
                              <a:solidFill>
                                <a:schemeClr val="bg1"/>
                              </a:solidFill>
                              <a:effectLst/>
                            </a:rPr>
                            <a:t> </a:t>
                          </a:r>
                          <a:endParaRPr lang="en-US" sz="5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00" dirty="0">
                              <a:effectLst/>
                            </a:rPr>
                            <a:t> </a:t>
                          </a:r>
                          <a:endParaRPr lang="en-US" sz="5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00" dirty="0">
                              <a:effectLst/>
                            </a:rPr>
                            <a:t> </a:t>
                          </a:r>
                          <a:endParaRPr lang="en-US" sz="5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9821168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 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RC (Lead-Lag) Comp.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Miller Comp.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1659067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DC Gain (min)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43.22 dB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905860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Phase-Margin (min)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60.34 deg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99.23 deg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45572843"/>
                      </a:ext>
                    </a:extLst>
                  </a:tr>
                  <a:tr h="180975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PSRR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@ DC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41.14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41.14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29619106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@ 1 MHz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35.73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15.33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2840733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@ 1 GHz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13.13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8.24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2308956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Worst case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8.89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1.44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6955604"/>
                      </a:ext>
                    </a:extLst>
                  </a:tr>
                  <a:tr h="3619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Output Noise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Integrated </a:t>
                          </a:r>
                          <a:b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</a:b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from 1MHz to 10GHz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191.7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0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uV</m:t>
                                  </m:r>
                                </m:e>
                                <m:sup>
                                  <m:r>
                                    <a:rPr lang="en-US" sz="10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104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0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uV</m:t>
                                  </m:r>
                                </m:e>
                                <m:sup>
                                  <m:r>
                                    <a:rPr lang="en-US" sz="1000" b="0" i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79009302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Settling time (99%)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16.29 ns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20.05 ns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25468204"/>
                      </a:ext>
                    </a:extLst>
                  </a:tr>
                  <a:tr h="180975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Offset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Mean (µ)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770.2 uV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4905921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Std Dev (σ)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1.513 mV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066858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23F5937-94AD-04EE-5AC9-A645C0E0CD8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748428360"/>
                  </p:ext>
                </p:extLst>
              </p:nvPr>
            </p:nvGraphicFramePr>
            <p:xfrm>
              <a:off x="3180272" y="2030253"/>
              <a:ext cx="5975229" cy="366896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6776">
                      <a:extLst>
                        <a:ext uri="{9D8B030D-6E8A-4147-A177-3AD203B41FA5}">
                          <a16:colId xmlns:a16="http://schemas.microsoft.com/office/drawing/2014/main" val="1542627275"/>
                        </a:ext>
                      </a:extLst>
                    </a:gridCol>
                    <a:gridCol w="1546151">
                      <a:extLst>
                        <a:ext uri="{9D8B030D-6E8A-4147-A177-3AD203B41FA5}">
                          <a16:colId xmlns:a16="http://schemas.microsoft.com/office/drawing/2014/main" val="4095038722"/>
                        </a:ext>
                      </a:extLst>
                    </a:gridCol>
                    <a:gridCol w="1546151">
                      <a:extLst>
                        <a:ext uri="{9D8B030D-6E8A-4147-A177-3AD203B41FA5}">
                          <a16:colId xmlns:a16="http://schemas.microsoft.com/office/drawing/2014/main" val="1578064544"/>
                        </a:ext>
                      </a:extLst>
                    </a:gridCol>
                    <a:gridCol w="1546151">
                      <a:extLst>
                        <a:ext uri="{9D8B030D-6E8A-4147-A177-3AD203B41FA5}">
                          <a16:colId xmlns:a16="http://schemas.microsoft.com/office/drawing/2014/main" val="2874558313"/>
                        </a:ext>
                      </a:extLst>
                    </a:gridCol>
                  </a:tblGrid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Parameters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Value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6114488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Supply Voltage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1.2 V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5882372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Reference Voltage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0.75 V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6855569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Regulated Voltage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0.9 V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2335470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Load Current Range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5 mA – 30 mA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37978701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Load Capacitor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200 pF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7543161"/>
                      </a:ext>
                    </a:extLst>
                  </a:tr>
                  <a:tr h="180975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Compensation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R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300 Ohms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8116457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C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20 pF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7582299"/>
                      </a:ext>
                    </a:extLst>
                  </a:tr>
                  <a:tr h="4946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00" dirty="0">
                              <a:solidFill>
                                <a:schemeClr val="bg1"/>
                              </a:solidFill>
                              <a:effectLst/>
                            </a:rPr>
                            <a:t> </a:t>
                          </a:r>
                          <a:endParaRPr lang="en-US" sz="5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00" dirty="0">
                              <a:solidFill>
                                <a:schemeClr val="bg1"/>
                              </a:solidFill>
                              <a:effectLst/>
                            </a:rPr>
                            <a:t> </a:t>
                          </a:r>
                          <a:endParaRPr lang="en-US" sz="5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00" dirty="0">
                              <a:effectLst/>
                            </a:rPr>
                            <a:t> </a:t>
                          </a:r>
                          <a:endParaRPr lang="en-US" sz="5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300" dirty="0">
                              <a:effectLst/>
                            </a:rPr>
                            <a:t> </a:t>
                          </a:r>
                          <a:endParaRPr lang="en-US" sz="5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39821168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 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RC (Lead-Lag) Comp.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Miller Comp.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1659067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DC Gain (min)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43.22 dB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3905860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Phase-Margin (min)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60.34 deg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99.23 deg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45572843"/>
                      </a:ext>
                    </a:extLst>
                  </a:tr>
                  <a:tr h="180975">
                    <a:tc rowSpan="4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PSRR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@ DC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41.14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41.14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929619106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@ 1 MHz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35.73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15.33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2840733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@ 1 GHz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13.13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8.24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92308956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Worst case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8.89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1.44 dB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86955604"/>
                      </a:ext>
                    </a:extLst>
                  </a:tr>
                  <a:tr h="361950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Output Noise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Integrated </a:t>
                          </a:r>
                          <a:b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</a:b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from 1MHz to 10GHz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86614" t="-772881" r="-101969" b="-172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86614" t="-772881" r="-1969" b="-172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79009302"/>
                      </a:ext>
                    </a:extLst>
                  </a:tr>
                  <a:tr h="180975"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Settling time (99%)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16.29 ns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20.05 ns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25468204"/>
                      </a:ext>
                    </a:extLst>
                  </a:tr>
                  <a:tr h="180975">
                    <a:tc row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solidFill>
                                <a:schemeClr val="bg1"/>
                              </a:solidFill>
                              <a:effectLst/>
                            </a:rPr>
                            <a:t>Offset</a:t>
                          </a:r>
                          <a:endParaRPr lang="en-US" sz="110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Mean (µ)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>
                              <a:effectLst/>
                            </a:rPr>
                            <a:t>770.2 uV</a:t>
                          </a:r>
                          <a:endParaRPr lang="en-US" sz="11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4905921"/>
                      </a:ext>
                    </a:extLst>
                  </a:tr>
                  <a:tr h="180975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solidFill>
                                <a:schemeClr val="bg1"/>
                              </a:solidFill>
                              <a:effectLst/>
                            </a:rPr>
                            <a:t>Std Dev (σ)</a:t>
                          </a:r>
                          <a:endParaRPr lang="en-US" sz="1100" dirty="0">
                            <a:solidFill>
                              <a:schemeClr val="bg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000" dirty="0">
                              <a:effectLst/>
                            </a:rPr>
                            <a:t>1.513 mV</a:t>
                          </a:r>
                          <a:endParaRPr lang="en-US" sz="1100" dirty="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0066858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11089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Testbench Maestro 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FF718-1041-5A73-C120-122B364B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80" y="1690688"/>
            <a:ext cx="8986837" cy="475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64769-6B78-241C-8B85-E8A06BB8C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043" y="977291"/>
            <a:ext cx="6027461" cy="5468900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334A4BCF-2F11-E69D-0ACF-3BED345EB849}"/>
              </a:ext>
            </a:extLst>
          </p:cNvPr>
          <p:cNvSpPr/>
          <p:nvPr/>
        </p:nvSpPr>
        <p:spPr>
          <a:xfrm>
            <a:off x="9435548" y="2895600"/>
            <a:ext cx="132522" cy="1046922"/>
          </a:xfrm>
          <a:prstGeom prst="righ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CF36F2-559D-4FA1-2892-E065E9CF39F7}"/>
              </a:ext>
            </a:extLst>
          </p:cNvPr>
          <p:cNvSpPr txBox="1"/>
          <p:nvPr/>
        </p:nvSpPr>
        <p:spPr>
          <a:xfrm>
            <a:off x="9568070" y="3105834"/>
            <a:ext cx="248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All the devices are in SAT for Max &amp; Min loads</a:t>
            </a:r>
          </a:p>
        </p:txBody>
      </p:sp>
    </p:spTree>
    <p:extLst>
      <p:ext uri="{BB962C8B-B14F-4D97-AF65-F5344CB8AC3E}">
        <p14:creationId xmlns:p14="http://schemas.microsoft.com/office/powerpoint/2010/main" val="325339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F3FA-6D8E-3FC0-C3E0-405DD9CC6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11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2) Monte-Carlo Analysis</a:t>
            </a:r>
          </a:p>
        </p:txBody>
      </p:sp>
    </p:spTree>
    <p:extLst>
      <p:ext uri="{BB962C8B-B14F-4D97-AF65-F5344CB8AC3E}">
        <p14:creationId xmlns:p14="http://schemas.microsoft.com/office/powerpoint/2010/main" val="3658945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 1">
            <a:extLst>
              <a:ext uri="{FF2B5EF4-FFF2-40B4-BE49-F238E27FC236}">
                <a16:creationId xmlns:a16="http://schemas.microsoft.com/office/drawing/2014/main" id="{B295D255-D19D-490E-5725-BE7E3C8A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Testbench Schematics	(LDO)</a:t>
            </a:r>
          </a:p>
        </p:txBody>
      </p:sp>
      <p:pic>
        <p:nvPicPr>
          <p:cNvPr id="19" name="Picture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EF585932-B5B5-3FD2-924E-D580279FA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68" y="1690688"/>
            <a:ext cx="9105663" cy="477228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CA42378-9F65-F246-DB2E-C2F951CB8651}"/>
              </a:ext>
            </a:extLst>
          </p:cNvPr>
          <p:cNvSpPr/>
          <p:nvPr/>
        </p:nvSpPr>
        <p:spPr>
          <a:xfrm>
            <a:off x="3399183" y="2173357"/>
            <a:ext cx="5519530" cy="3843130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3819A4-0777-894B-4208-156C4AB562EA}"/>
              </a:ext>
            </a:extLst>
          </p:cNvPr>
          <p:cNvSpPr txBox="1"/>
          <p:nvPr/>
        </p:nvSpPr>
        <p:spPr>
          <a:xfrm>
            <a:off x="8852452" y="1804025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LDO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7E0720-FEFD-D889-C171-2D21CDEA13D8}"/>
              </a:ext>
            </a:extLst>
          </p:cNvPr>
          <p:cNvSpPr/>
          <p:nvPr/>
        </p:nvSpPr>
        <p:spPr>
          <a:xfrm>
            <a:off x="9349408" y="3922643"/>
            <a:ext cx="1286172" cy="115294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A26501-376D-40D8-2ADD-F8D0B88AAF5D}"/>
              </a:ext>
            </a:extLst>
          </p:cNvPr>
          <p:cNvSpPr txBox="1"/>
          <p:nvPr/>
        </p:nvSpPr>
        <p:spPr>
          <a:xfrm>
            <a:off x="10071429" y="354999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load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CD1D1C-D1FD-BAD6-4077-9AB0B7541680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9674087" y="4633495"/>
            <a:ext cx="1539152" cy="10351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3D71BB7-FBE7-E005-1D00-1C40537D676D}"/>
              </a:ext>
            </a:extLst>
          </p:cNvPr>
          <p:cNvSpPr txBox="1"/>
          <p:nvPr/>
        </p:nvSpPr>
        <p:spPr>
          <a:xfrm>
            <a:off x="10247375" y="5668615"/>
            <a:ext cx="1931728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This current source is replaced with R = </a:t>
            </a:r>
            <a:r>
              <a:rPr lang="en-US" sz="1000" dirty="0" err="1">
                <a:solidFill>
                  <a:srgbClr val="FF0000"/>
                </a:solidFill>
              </a:rPr>
              <a:t>vreg</a:t>
            </a:r>
            <a:r>
              <a:rPr lang="en-US" sz="1000" dirty="0">
                <a:solidFill>
                  <a:srgbClr val="FF0000"/>
                </a:solidFill>
              </a:rPr>
              <a:t>/</a:t>
            </a:r>
            <a:r>
              <a:rPr lang="en-US" sz="1000" dirty="0" err="1">
                <a:solidFill>
                  <a:srgbClr val="FF0000"/>
                </a:solidFill>
              </a:rPr>
              <a:t>iload</a:t>
            </a:r>
            <a:r>
              <a:rPr lang="en-US" sz="1000" dirty="0">
                <a:solidFill>
                  <a:srgbClr val="FF0000"/>
                </a:solidFill>
              </a:rPr>
              <a:t> .</a:t>
            </a:r>
          </a:p>
          <a:p>
            <a:endParaRPr lang="en-US" sz="1000" dirty="0">
              <a:solidFill>
                <a:srgbClr val="FF0000"/>
              </a:solidFill>
            </a:endParaRPr>
          </a:p>
          <a:p>
            <a:r>
              <a:rPr lang="en-US" sz="1000" dirty="0">
                <a:solidFill>
                  <a:srgbClr val="FF0000"/>
                </a:solidFill>
              </a:rPr>
              <a:t>(The IDC current source may give incorrect monte-</a:t>
            </a:r>
            <a:r>
              <a:rPr lang="en-US" sz="1000" dirty="0" err="1">
                <a:solidFill>
                  <a:srgbClr val="FF0000"/>
                </a:solidFill>
              </a:rPr>
              <a:t>carlo</a:t>
            </a:r>
            <a:r>
              <a:rPr lang="en-US" sz="1000" dirty="0">
                <a:solidFill>
                  <a:srgbClr val="FF0000"/>
                </a:solidFill>
              </a:rPr>
              <a:t> results)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D76943-BC23-AD69-0E0B-01B8495547E4}"/>
                  </a:ext>
                </a:extLst>
              </p:cNvPr>
              <p:cNvSpPr txBox="1"/>
              <p:nvPr/>
            </p:nvSpPr>
            <p:spPr>
              <a:xfrm>
                <a:off x="9968484" y="1280245"/>
                <a:ext cx="1931729" cy="78066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0000"/>
                    </a:solidFill>
                  </a:rPr>
                  <a:t>X is the scaling factor of the pass-device dimensions.</a:t>
                </a:r>
              </a:p>
              <a:p>
                <a:endParaRPr lang="en-US" sz="1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𝐴𝑠𝑝𝑒𝑐𝑡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sz="1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type m:val="skw"/>
                          <m:ctrlPr>
                            <a:rPr lang="en-US" sz="1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D76943-BC23-AD69-0E0B-01B84955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484" y="1280245"/>
                <a:ext cx="1931729" cy="780663"/>
              </a:xfrm>
              <a:prstGeom prst="rect">
                <a:avLst/>
              </a:prstGeom>
              <a:blipFill>
                <a:blip r:embed="rId3"/>
                <a:stretch>
                  <a:fillRect r="-2524" b="-5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2004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55754</TotalTime>
  <Words>988</Words>
  <Application>Microsoft Office PowerPoint</Application>
  <PresentationFormat>Widescreen</PresentationFormat>
  <Paragraphs>202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Office Theme</vt:lpstr>
      <vt:lpstr>LDO Project Design Testbenches &amp; Results </vt:lpstr>
      <vt:lpstr>LDO Design with chosen values</vt:lpstr>
      <vt:lpstr>1) DC Analysis</vt:lpstr>
      <vt:lpstr>Testbench Schematics (LDO)</vt:lpstr>
      <vt:lpstr>Testbench Schematics (OpAmp)</vt:lpstr>
      <vt:lpstr>Testbench Maestro View</vt:lpstr>
      <vt:lpstr>Results</vt:lpstr>
      <vt:lpstr>2) Monte-Carlo Analysis</vt:lpstr>
      <vt:lpstr>Testbench Schematics (LDO)</vt:lpstr>
      <vt:lpstr>Testbench Maestro View</vt:lpstr>
      <vt:lpstr>Plotting Histogram (After Simulation)</vt:lpstr>
      <vt:lpstr>Results   (with x=1)</vt:lpstr>
      <vt:lpstr>Results   (with x=2)</vt:lpstr>
      <vt:lpstr>Results   (with x=4)</vt:lpstr>
      <vt:lpstr>Results   (with x=4)</vt:lpstr>
      <vt:lpstr>3) AC Analysis</vt:lpstr>
      <vt:lpstr>3) A. RC Compensation: Testbench Schematics </vt:lpstr>
      <vt:lpstr>3) A. RC Compensation: Testbench Schematics </vt:lpstr>
      <vt:lpstr>PowerPoint Presentation</vt:lpstr>
      <vt:lpstr>PowerPoint Presentation</vt:lpstr>
      <vt:lpstr>PowerPoint Presentation</vt:lpstr>
      <vt:lpstr>PowerPoint Presentation</vt:lpstr>
      <vt:lpstr>3) B. Miller Compensation: Testbench Schematics </vt:lpstr>
      <vt:lpstr>3) B. Miller Compensation: Testbench Schematics </vt:lpstr>
      <vt:lpstr>PowerPoint Presentation</vt:lpstr>
      <vt:lpstr>PowerPoint Presentation</vt:lpstr>
      <vt:lpstr>PowerPoint Presentation</vt:lpstr>
      <vt:lpstr>PowerPoint Presentation</vt:lpstr>
      <vt:lpstr>4) Noise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5) Step-Load (Transient) VS AC/STB Sweep</vt:lpstr>
      <vt:lpstr>Testbench Schematics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LDO Project Design </dc:title>
  <dc:creator>Muhammad Aldacher</dc:creator>
  <cp:lastModifiedBy>Muhammad Aldacher</cp:lastModifiedBy>
  <cp:revision>36</cp:revision>
  <dcterms:created xsi:type="dcterms:W3CDTF">2023-08-06T06:51:21Z</dcterms:created>
  <dcterms:modified xsi:type="dcterms:W3CDTF">2024-01-18T05:50:20Z</dcterms:modified>
</cp:coreProperties>
</file>